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1"/>
  </p:sldMasterIdLst>
  <p:notesMasterIdLst>
    <p:notesMasterId r:id="rId33"/>
  </p:notesMasterIdLst>
  <p:sldIdLst>
    <p:sldId id="265" r:id="rId2"/>
    <p:sldId id="269" r:id="rId3"/>
    <p:sldId id="347" r:id="rId4"/>
    <p:sldId id="348" r:id="rId5"/>
    <p:sldId id="316" r:id="rId6"/>
    <p:sldId id="315" r:id="rId7"/>
    <p:sldId id="317" r:id="rId8"/>
    <p:sldId id="321" r:id="rId9"/>
    <p:sldId id="336" r:id="rId10"/>
    <p:sldId id="318" r:id="rId11"/>
    <p:sldId id="323" r:id="rId12"/>
    <p:sldId id="324" r:id="rId13"/>
    <p:sldId id="327" r:id="rId14"/>
    <p:sldId id="325" r:id="rId15"/>
    <p:sldId id="337" r:id="rId16"/>
    <p:sldId id="320" r:id="rId17"/>
    <p:sldId id="332" r:id="rId18"/>
    <p:sldId id="333" r:id="rId19"/>
    <p:sldId id="334" r:id="rId20"/>
    <p:sldId id="319" r:id="rId21"/>
    <p:sldId id="328" r:id="rId22"/>
    <p:sldId id="329" r:id="rId23"/>
    <p:sldId id="331" r:id="rId24"/>
    <p:sldId id="335" r:id="rId25"/>
    <p:sldId id="338" r:id="rId26"/>
    <p:sldId id="339" r:id="rId27"/>
    <p:sldId id="341" r:id="rId28"/>
    <p:sldId id="342" r:id="rId29"/>
    <p:sldId id="344" r:id="rId30"/>
    <p:sldId id="346" r:id="rId31"/>
    <p:sldId id="314" r:id="rId32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0730"/>
  </p:normalViewPr>
  <p:slideViewPr>
    <p:cSldViewPr snapToGrid="0">
      <p:cViewPr varScale="1">
        <p:scale>
          <a:sx n="112" d="100"/>
          <a:sy n="112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0EE451-1BAD-4B2C-9B87-E246D21449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4FD87CE-9F4F-4764-97D5-517F81BE8806}">
      <dgm:prSet/>
      <dgm:spPr/>
      <dgm:t>
        <a:bodyPr/>
        <a:lstStyle/>
        <a:p>
          <a:r>
            <a:rPr lang="en-US"/>
            <a:t>A bug is an error or flaw with a program that produces an unexpected or incorrect output.</a:t>
          </a:r>
        </a:p>
      </dgm:t>
    </dgm:pt>
    <dgm:pt modelId="{297A4CA5-389D-47CF-A0C3-339C4F57DDCB}" type="parTrans" cxnId="{7673027F-4431-48AD-8F03-DFE853E67646}">
      <dgm:prSet/>
      <dgm:spPr/>
      <dgm:t>
        <a:bodyPr/>
        <a:lstStyle/>
        <a:p>
          <a:endParaRPr lang="en-US"/>
        </a:p>
      </dgm:t>
    </dgm:pt>
    <dgm:pt modelId="{CBE2210D-8DCD-4FDE-AF0B-9806B6A6225F}" type="sibTrans" cxnId="{7673027F-4431-48AD-8F03-DFE853E67646}">
      <dgm:prSet/>
      <dgm:spPr/>
      <dgm:t>
        <a:bodyPr/>
        <a:lstStyle/>
        <a:p>
          <a:endParaRPr lang="en-US"/>
        </a:p>
      </dgm:t>
    </dgm:pt>
    <dgm:pt modelId="{2E0D3C22-DE93-47A0-B319-F3156C48DF11}">
      <dgm:prSet/>
      <dgm:spPr/>
      <dgm:t>
        <a:bodyPr/>
        <a:lstStyle/>
        <a:p>
          <a:r>
            <a:rPr lang="en-US"/>
            <a:t>Debugging is the process of identifying and fixing these errors.</a:t>
          </a:r>
        </a:p>
      </dgm:t>
    </dgm:pt>
    <dgm:pt modelId="{8136A308-3CA2-4B74-B69D-81300DCF9B9E}" type="parTrans" cxnId="{5DEC1247-9461-4073-A1A3-CCE9E069AA49}">
      <dgm:prSet/>
      <dgm:spPr/>
      <dgm:t>
        <a:bodyPr/>
        <a:lstStyle/>
        <a:p>
          <a:endParaRPr lang="en-US"/>
        </a:p>
      </dgm:t>
    </dgm:pt>
    <dgm:pt modelId="{FB59A079-FA0A-49B9-8CAD-602DE539F486}" type="sibTrans" cxnId="{5DEC1247-9461-4073-A1A3-CCE9E069AA49}">
      <dgm:prSet/>
      <dgm:spPr/>
      <dgm:t>
        <a:bodyPr/>
        <a:lstStyle/>
        <a:p>
          <a:endParaRPr lang="en-US"/>
        </a:p>
      </dgm:t>
    </dgm:pt>
    <dgm:pt modelId="{1720EC18-5760-4719-AB6A-E312CD1562D1}" type="pres">
      <dgm:prSet presAssocID="{9C0EE451-1BAD-4B2C-9B87-E246D21449E5}" presName="root" presStyleCnt="0">
        <dgm:presLayoutVars>
          <dgm:dir/>
          <dgm:resizeHandles val="exact"/>
        </dgm:presLayoutVars>
      </dgm:prSet>
      <dgm:spPr/>
    </dgm:pt>
    <dgm:pt modelId="{24D87C48-0CA5-48E6-B807-97489F54630B}" type="pres">
      <dgm:prSet presAssocID="{04FD87CE-9F4F-4764-97D5-517F81BE8806}" presName="compNode" presStyleCnt="0"/>
      <dgm:spPr/>
    </dgm:pt>
    <dgm:pt modelId="{DFF40882-C96D-4D02-B31E-1B911F3E6ACA}" type="pres">
      <dgm:prSet presAssocID="{04FD87CE-9F4F-4764-97D5-517F81BE8806}" presName="bgRect" presStyleLbl="bgShp" presStyleIdx="0" presStyleCnt="2"/>
      <dgm:spPr/>
    </dgm:pt>
    <dgm:pt modelId="{88348524-E513-4E9A-A62E-9176DB04EF0D}" type="pres">
      <dgm:prSet presAssocID="{04FD87CE-9F4F-4764-97D5-517F81BE88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585E7198-BA51-4DFB-A8CF-D17D2CF9A775}" type="pres">
      <dgm:prSet presAssocID="{04FD87CE-9F4F-4764-97D5-517F81BE8806}" presName="spaceRect" presStyleCnt="0"/>
      <dgm:spPr/>
    </dgm:pt>
    <dgm:pt modelId="{DCD977F3-7B4D-4A1A-B94C-76AB97490E11}" type="pres">
      <dgm:prSet presAssocID="{04FD87CE-9F4F-4764-97D5-517F81BE8806}" presName="parTx" presStyleLbl="revTx" presStyleIdx="0" presStyleCnt="2">
        <dgm:presLayoutVars>
          <dgm:chMax val="0"/>
          <dgm:chPref val="0"/>
        </dgm:presLayoutVars>
      </dgm:prSet>
      <dgm:spPr/>
    </dgm:pt>
    <dgm:pt modelId="{E1775CD2-83AE-4B96-8420-F4131F8B5BEC}" type="pres">
      <dgm:prSet presAssocID="{CBE2210D-8DCD-4FDE-AF0B-9806B6A6225F}" presName="sibTrans" presStyleCnt="0"/>
      <dgm:spPr/>
    </dgm:pt>
    <dgm:pt modelId="{6D6FA850-0403-4938-A032-82F69D45B96D}" type="pres">
      <dgm:prSet presAssocID="{2E0D3C22-DE93-47A0-B319-F3156C48DF11}" presName="compNode" presStyleCnt="0"/>
      <dgm:spPr/>
    </dgm:pt>
    <dgm:pt modelId="{1CF05D4E-F1D5-44A9-A752-8C741D5DAD6B}" type="pres">
      <dgm:prSet presAssocID="{2E0D3C22-DE93-47A0-B319-F3156C48DF11}" presName="bgRect" presStyleLbl="bgShp" presStyleIdx="1" presStyleCnt="2"/>
      <dgm:spPr/>
    </dgm:pt>
    <dgm:pt modelId="{90C912B4-A101-4130-9809-97A2DB0EB26E}" type="pres">
      <dgm:prSet presAssocID="{2E0D3C22-DE93-47A0-B319-F3156C48DF1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D3AEE8C-78F5-4AC3-8662-D3056F4D3651}" type="pres">
      <dgm:prSet presAssocID="{2E0D3C22-DE93-47A0-B319-F3156C48DF11}" presName="spaceRect" presStyleCnt="0"/>
      <dgm:spPr/>
    </dgm:pt>
    <dgm:pt modelId="{C0B1BF9B-1B95-4381-AF37-F8466A4C4FD6}" type="pres">
      <dgm:prSet presAssocID="{2E0D3C22-DE93-47A0-B319-F3156C48DF1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DEC1247-9461-4073-A1A3-CCE9E069AA49}" srcId="{9C0EE451-1BAD-4B2C-9B87-E246D21449E5}" destId="{2E0D3C22-DE93-47A0-B319-F3156C48DF11}" srcOrd="1" destOrd="0" parTransId="{8136A308-3CA2-4B74-B69D-81300DCF9B9E}" sibTransId="{FB59A079-FA0A-49B9-8CAD-602DE539F486}"/>
    <dgm:cxn modelId="{7673027F-4431-48AD-8F03-DFE853E67646}" srcId="{9C0EE451-1BAD-4B2C-9B87-E246D21449E5}" destId="{04FD87CE-9F4F-4764-97D5-517F81BE8806}" srcOrd="0" destOrd="0" parTransId="{297A4CA5-389D-47CF-A0C3-339C4F57DDCB}" sibTransId="{CBE2210D-8DCD-4FDE-AF0B-9806B6A6225F}"/>
    <dgm:cxn modelId="{589EB99F-1A97-428F-BBD6-A026E72F468B}" type="presOf" srcId="{04FD87CE-9F4F-4764-97D5-517F81BE8806}" destId="{DCD977F3-7B4D-4A1A-B94C-76AB97490E11}" srcOrd="0" destOrd="0" presId="urn:microsoft.com/office/officeart/2018/2/layout/IconVerticalSolidList"/>
    <dgm:cxn modelId="{EEE95DA2-1A8C-4E5C-906A-B29E1118F50B}" type="presOf" srcId="{2E0D3C22-DE93-47A0-B319-F3156C48DF11}" destId="{C0B1BF9B-1B95-4381-AF37-F8466A4C4FD6}" srcOrd="0" destOrd="0" presId="urn:microsoft.com/office/officeart/2018/2/layout/IconVerticalSolidList"/>
    <dgm:cxn modelId="{7887EFAD-D7F6-4F9B-A9BF-CCBB5E82C551}" type="presOf" srcId="{9C0EE451-1BAD-4B2C-9B87-E246D21449E5}" destId="{1720EC18-5760-4719-AB6A-E312CD1562D1}" srcOrd="0" destOrd="0" presId="urn:microsoft.com/office/officeart/2018/2/layout/IconVerticalSolidList"/>
    <dgm:cxn modelId="{AA4DB2A7-8B70-4A54-84D5-89EC539396E5}" type="presParOf" srcId="{1720EC18-5760-4719-AB6A-E312CD1562D1}" destId="{24D87C48-0CA5-48E6-B807-97489F54630B}" srcOrd="0" destOrd="0" presId="urn:microsoft.com/office/officeart/2018/2/layout/IconVerticalSolidList"/>
    <dgm:cxn modelId="{4AF52760-A854-46FF-BDCA-CF314249B284}" type="presParOf" srcId="{24D87C48-0CA5-48E6-B807-97489F54630B}" destId="{DFF40882-C96D-4D02-B31E-1B911F3E6ACA}" srcOrd="0" destOrd="0" presId="urn:microsoft.com/office/officeart/2018/2/layout/IconVerticalSolidList"/>
    <dgm:cxn modelId="{D7AD7B23-C9A8-466A-83FA-41450CDDFE29}" type="presParOf" srcId="{24D87C48-0CA5-48E6-B807-97489F54630B}" destId="{88348524-E513-4E9A-A62E-9176DB04EF0D}" srcOrd="1" destOrd="0" presId="urn:microsoft.com/office/officeart/2018/2/layout/IconVerticalSolidList"/>
    <dgm:cxn modelId="{81AEC1DB-A709-40A2-B47A-7A8C8A873887}" type="presParOf" srcId="{24D87C48-0CA5-48E6-B807-97489F54630B}" destId="{585E7198-BA51-4DFB-A8CF-D17D2CF9A775}" srcOrd="2" destOrd="0" presId="urn:microsoft.com/office/officeart/2018/2/layout/IconVerticalSolidList"/>
    <dgm:cxn modelId="{14661505-C782-4D6F-BD25-A183EF993B05}" type="presParOf" srcId="{24D87C48-0CA5-48E6-B807-97489F54630B}" destId="{DCD977F3-7B4D-4A1A-B94C-76AB97490E11}" srcOrd="3" destOrd="0" presId="urn:microsoft.com/office/officeart/2018/2/layout/IconVerticalSolidList"/>
    <dgm:cxn modelId="{04C9E59D-8596-461A-9595-4375E86E08ED}" type="presParOf" srcId="{1720EC18-5760-4719-AB6A-E312CD1562D1}" destId="{E1775CD2-83AE-4B96-8420-F4131F8B5BEC}" srcOrd="1" destOrd="0" presId="urn:microsoft.com/office/officeart/2018/2/layout/IconVerticalSolidList"/>
    <dgm:cxn modelId="{077179A2-798C-4776-ADBA-5140164B5BC8}" type="presParOf" srcId="{1720EC18-5760-4719-AB6A-E312CD1562D1}" destId="{6D6FA850-0403-4938-A032-82F69D45B96D}" srcOrd="2" destOrd="0" presId="urn:microsoft.com/office/officeart/2018/2/layout/IconVerticalSolidList"/>
    <dgm:cxn modelId="{1855D54D-BABA-4A1C-9831-933101EAD61F}" type="presParOf" srcId="{6D6FA850-0403-4938-A032-82F69D45B96D}" destId="{1CF05D4E-F1D5-44A9-A752-8C741D5DAD6B}" srcOrd="0" destOrd="0" presId="urn:microsoft.com/office/officeart/2018/2/layout/IconVerticalSolidList"/>
    <dgm:cxn modelId="{74D9E4B2-2DAF-4E55-8AF8-5A235C57AF25}" type="presParOf" srcId="{6D6FA850-0403-4938-A032-82F69D45B96D}" destId="{90C912B4-A101-4130-9809-97A2DB0EB26E}" srcOrd="1" destOrd="0" presId="urn:microsoft.com/office/officeart/2018/2/layout/IconVerticalSolidList"/>
    <dgm:cxn modelId="{25F7F8F6-8333-4464-8FD1-D5C8D27F22DB}" type="presParOf" srcId="{6D6FA850-0403-4938-A032-82F69D45B96D}" destId="{9D3AEE8C-78F5-4AC3-8662-D3056F4D3651}" srcOrd="2" destOrd="0" presId="urn:microsoft.com/office/officeart/2018/2/layout/IconVerticalSolidList"/>
    <dgm:cxn modelId="{021BED5B-0CDE-4AAF-B340-DBCAD014F482}" type="presParOf" srcId="{6D6FA850-0403-4938-A032-82F69D45B96D}" destId="{C0B1BF9B-1B95-4381-AF37-F8466A4C4F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F40882-C96D-4D02-B31E-1B911F3E6ACA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48524-E513-4E9A-A62E-9176DB04EF0D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77F3-7B4D-4A1A-B94C-76AB97490E11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bug is an error or flaw with a program that produces an unexpected or incorrect output.</a:t>
          </a:r>
        </a:p>
      </dsp:txBody>
      <dsp:txXfrm>
        <a:off x="2039300" y="956381"/>
        <a:ext cx="4474303" cy="1765627"/>
      </dsp:txXfrm>
    </dsp:sp>
    <dsp:sp modelId="{1CF05D4E-F1D5-44A9-A752-8C741D5DAD6B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912B4-A101-4130-9809-97A2DB0EB26E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1BF9B-1B95-4381-AF37-F8466A4C4FD6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Debugging is the process of identifying and fixing these errors.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46D43-DFD1-4E41-B30C-46B9561E4BE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EE144-E480-AB46-A889-4470D93C6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0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97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0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12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EE440-562C-F144-B066-96CBCF646199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5729-3FC0-6A43-9669-D3CCADF253E7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8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FFCA-64A5-624C-A7C7-8C0E4C6A9492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3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8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1335-DB84-904E-89BB-E1850000401B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6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E799-D55F-6C49-98C8-E9CD0ADCA8C4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0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808E-EB90-9344-A0DF-FEF9378271EC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3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1AA8-71D9-7640-A496-7EB9F39655B9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48C3-7B54-4342-B1F5-FD911B236318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1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0D-C36A-7E4B-91F3-1A51EBADADE1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6E09-FD26-D04F-A4AE-E1039B27C472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5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6D1C1-8CBC-F54D-A194-BBE878BCD543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0371D0B5-479A-8848-8BE6-B717C0262433}"/>
              </a:ext>
            </a:extLst>
          </p:cNvPr>
          <p:cNvSpPr/>
          <p:nvPr/>
        </p:nvSpPr>
        <p:spPr>
          <a:xfrm>
            <a:off x="509792" y="1773134"/>
            <a:ext cx="3377183" cy="133937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0" strike="noStrike" kern="12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Prof. Darrell Long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0" strike="noStrike" kern="12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CSE13</a:t>
            </a:r>
          </a:p>
        </p:txBody>
      </p:sp>
      <p:sp>
        <p:nvSpPr>
          <p:cNvPr id="27" name="CustomShape 1">
            <a:extLst>
              <a:ext uri="{FF2B5EF4-FFF2-40B4-BE49-F238E27FC236}">
                <a16:creationId xmlns:a16="http://schemas.microsoft.com/office/drawing/2014/main" id="{6D8BAF5F-511A-2E40-B2B8-717AEB1FD774}"/>
              </a:ext>
            </a:extLst>
          </p:cNvPr>
          <p:cNvSpPr/>
          <p:nvPr/>
        </p:nvSpPr>
        <p:spPr>
          <a:xfrm>
            <a:off x="509792" y="3112505"/>
            <a:ext cx="2743200" cy="1100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000" b="0" strike="noStrike" spc="-1" dirty="0">
                <a:solidFill>
                  <a:schemeClr val="bg1"/>
                </a:solidFill>
                <a:latin typeface="Arial"/>
              </a:rPr>
              <a:t>Command Line Debugging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46DF9-ED65-B54F-85FB-7E14585F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30C7-3FE5-E142-9F26-977915A2FFFF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25D92-43FC-D840-9904-984AEA14A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56946-D4EC-3B46-87B9-F08595CD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B68B605-95C9-0544-8F4F-1818ACDE9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31" y="1229193"/>
            <a:ext cx="6639449" cy="428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1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gdb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743" y="1284051"/>
            <a:ext cx="6675113" cy="4392849"/>
          </a:xfrm>
        </p:spPr>
        <p:txBody>
          <a:bodyPr anchor="ctr">
            <a:normAutofit/>
          </a:bodyPr>
          <a:lstStyle/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A useful debugging tool: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Set breakpoints.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Step through a program line by line.</a:t>
            </a:r>
            <a:endParaRPr lang="en-US" sz="2000" spc="-1" dirty="0">
              <a:solidFill>
                <a:schemeClr val="bg1"/>
              </a:solidFill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At each breakpoint and step: 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Print values or addresses of variables.</a:t>
            </a:r>
            <a:endParaRPr lang="en-US" sz="2000" spc="-1" dirty="0">
              <a:solidFill>
                <a:schemeClr val="bg1"/>
              </a:solidFill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You must compile your program with debugging symbols.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FreeMono"/>
                <a:ea typeface="DejaVu Sans"/>
              </a:rPr>
              <a:t>-g</a:t>
            </a:r>
            <a:r>
              <a:rPr lang="en-US" sz="2000" spc="-1" dirty="0">
                <a:solidFill>
                  <a:schemeClr val="bg1"/>
                </a:solidFill>
                <a:ea typeface="DejaVu Sans"/>
              </a:rPr>
              <a:t> option with clang and GCC.</a:t>
            </a:r>
            <a:endParaRPr lang="en-US" sz="2000" spc="-1" dirty="0">
              <a:solidFill>
                <a:schemeClr val="bg1"/>
              </a:solidFill>
              <a:latin typeface="Arial"/>
            </a:endParaRPr>
          </a:p>
          <a:p>
            <a:pPr indent="-227520">
              <a:lnSpc>
                <a:spcPct val="100000"/>
              </a:lnSpc>
              <a:spcBef>
                <a:spcPts val="1417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Does not provide much information about memory errors.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BB86AD-0EBC-504E-B688-CC044FA3F042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26 February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902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FF0275-505B-46E2-954C-0F9BBCC0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7765937" cy="5696020"/>
          </a:xfrm>
          <a:custGeom>
            <a:avLst/>
            <a:gdLst>
              <a:gd name="connsiteX0" fmla="*/ 0 w 7765937"/>
              <a:gd name="connsiteY0" fmla="*/ 0 h 5696020"/>
              <a:gd name="connsiteX1" fmla="*/ 7765937 w 7765937"/>
              <a:gd name="connsiteY1" fmla="*/ 0 h 5696020"/>
              <a:gd name="connsiteX2" fmla="*/ 5002657 w 7765937"/>
              <a:gd name="connsiteY2" fmla="*/ 5696020 h 5696020"/>
              <a:gd name="connsiteX3" fmla="*/ 0 w 7765937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5937" h="5696020">
                <a:moveTo>
                  <a:pt x="0" y="0"/>
                </a:moveTo>
                <a:lnTo>
                  <a:pt x="7765937" y="0"/>
                </a:lnTo>
                <a:lnTo>
                  <a:pt x="5002657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5111496" cy="1097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Using </a:t>
            </a:r>
            <a:r>
              <a:rPr lang="en-US" dirty="0" err="1">
                <a:solidFill>
                  <a:srgbClr val="FFFFFF"/>
                </a:solidFill>
              </a:rPr>
              <a:t>gdb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4379976" cy="3547872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Compile your program with the </a:t>
            </a:r>
            <a:r>
              <a:rPr lang="en-US" sz="2000" spc="-1" dirty="0">
                <a:latin typeface="FreeMono"/>
                <a:ea typeface="DejaVu Sans"/>
              </a:rPr>
              <a:t>-g</a:t>
            </a:r>
            <a:r>
              <a:rPr lang="en-US" sz="2000" spc="-1" dirty="0">
                <a:ea typeface="DejaVu Sans"/>
              </a:rPr>
              <a:t> flag.</a:t>
            </a:r>
            <a:endParaRPr lang="en-US" sz="20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Start </a:t>
            </a:r>
            <a:r>
              <a:rPr lang="en-US" sz="2000" spc="-1" dirty="0" err="1">
                <a:latin typeface="Courier" pitchFamily="2" charset="0"/>
                <a:ea typeface="DejaVu Sans"/>
              </a:rPr>
              <a:t>gdb</a:t>
            </a:r>
            <a:r>
              <a:rPr lang="en-US" sz="2000" spc="-1" dirty="0">
                <a:ea typeface="DejaVu Sans"/>
              </a:rPr>
              <a:t> by typing </a:t>
            </a:r>
            <a:r>
              <a:rPr lang="en-US" sz="2000" spc="-1" dirty="0" err="1">
                <a:latin typeface="Courier" pitchFamily="2" charset="0"/>
                <a:ea typeface="DejaVu Sans"/>
              </a:rPr>
              <a:t>gdb</a:t>
            </a:r>
            <a:r>
              <a:rPr lang="en-US" sz="2000" spc="-1" dirty="0">
                <a:latin typeface="Courier" pitchFamily="2" charset="0"/>
                <a:ea typeface="DejaVu Sans"/>
              </a:rPr>
              <a:t> &lt;executable&gt;</a:t>
            </a:r>
            <a:r>
              <a:rPr lang="en-US" sz="2000" spc="-1" dirty="0">
                <a:latin typeface="FreeMono"/>
                <a:ea typeface="DejaVu Sans"/>
              </a:rPr>
              <a:t>.</a:t>
            </a:r>
            <a:endParaRPr lang="en-US" sz="20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To run your program in </a:t>
            </a:r>
            <a:r>
              <a:rPr lang="en-US" sz="2000" spc="-1" dirty="0" err="1">
                <a:latin typeface="Courier" pitchFamily="2" charset="0"/>
                <a:ea typeface="DejaVu Sans"/>
              </a:rPr>
              <a:t>gdb</a:t>
            </a:r>
            <a:r>
              <a:rPr lang="en-US" sz="2000" spc="-1" dirty="0">
                <a:ea typeface="DejaVu Sans"/>
              </a:rPr>
              <a:t> type </a:t>
            </a:r>
            <a:r>
              <a:rPr lang="en-US" sz="2000" spc="-1" dirty="0">
                <a:latin typeface="Courier" pitchFamily="2" charset="0"/>
                <a:ea typeface="DejaVu Sans"/>
              </a:rPr>
              <a:t>run &lt;arg1, arg2, ...&gt;.</a:t>
            </a:r>
          </a:p>
          <a:p>
            <a:pPr lvl="1"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No arguments used in the </a:t>
            </a:r>
            <a:r>
              <a:rPr lang="en-US" sz="1600" spc="-1" dirty="0" err="1">
                <a:latin typeface="Courier" pitchFamily="2" charset="0"/>
              </a:rPr>
              <a:t>lrc</a:t>
            </a:r>
            <a:r>
              <a:rPr lang="en-US" sz="1600" spc="-1" dirty="0">
                <a:latin typeface="Courier" pitchFamily="2" charset="0"/>
              </a:rPr>
              <a:t> </a:t>
            </a:r>
            <a:r>
              <a:rPr lang="en-US" sz="1600" spc="-1" dirty="0">
                <a:latin typeface="Calibri" panose="020F0502020204030204" pitchFamily="34" charset="0"/>
                <a:cs typeface="Calibri" panose="020F0502020204030204" pitchFamily="34" charset="0"/>
              </a:rPr>
              <a:t>example.</a:t>
            </a:r>
          </a:p>
          <a:p>
            <a:pPr>
              <a:buClr>
                <a:schemeClr val="tx1"/>
              </a:buClr>
            </a:pPr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871D6B3-5972-BB49-9885-BF5445184F99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26 February 2020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" name="Picture 9" descr="A picture containing sitting, table, holding, phone&#10;&#10;Description automatically generated">
            <a:extLst>
              <a:ext uri="{FF2B5EF4-FFF2-40B4-BE49-F238E27FC236}">
                <a16:creationId xmlns:a16="http://schemas.microsoft.com/office/drawing/2014/main" id="{27B17525-9088-0A45-BDBA-2E5D215BE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27" y="2589915"/>
            <a:ext cx="4934790" cy="246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5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Using gdb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7639" y="2846070"/>
            <a:ext cx="8274571" cy="3330894"/>
          </a:xfrm>
        </p:spPr>
        <p:txBody>
          <a:bodyPr>
            <a:normAutofit/>
          </a:bodyPr>
          <a:lstStyle/>
          <a:p>
            <a:pPr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ea typeface="DejaVu Sans"/>
              </a:rPr>
              <a:t>To set a breakpoint use the command break </a:t>
            </a:r>
            <a:r>
              <a:rPr lang="en-US" sz="2400" spc="-1" dirty="0" err="1">
                <a:ea typeface="DejaVu Sans"/>
              </a:rPr>
              <a:t>file.c:line_number</a:t>
            </a:r>
            <a:endParaRPr lang="en-US" sz="2400" spc="-1" dirty="0">
              <a:latin typeface="Arial"/>
            </a:endParaRPr>
          </a:p>
          <a:p>
            <a:pPr lvl="1"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The example sets a breakpoint at line number 82 of file </a:t>
            </a:r>
            <a:r>
              <a:rPr lang="en-US" sz="2000" spc="-1" dirty="0" err="1">
                <a:ea typeface="DejaVu Sans"/>
              </a:rPr>
              <a:t>lrc.c</a:t>
            </a:r>
            <a:r>
              <a:rPr lang="en-US" sz="2000" spc="-1" dirty="0">
                <a:ea typeface="DejaVu Sans"/>
              </a:rPr>
              <a:t>.</a:t>
            </a:r>
            <a:endParaRPr lang="en-US" sz="2000" spc="-1" dirty="0">
              <a:latin typeface="Arial"/>
            </a:endParaRPr>
          </a:p>
          <a:p>
            <a:pPr indent="-22752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ea typeface="DejaVu Sans"/>
              </a:rPr>
              <a:t>You can also set a breakpoint at a function with break functions</a:t>
            </a:r>
            <a:endParaRPr lang="en-US" sz="2400" spc="-1" dirty="0">
              <a:latin typeface="Arial"/>
            </a:endParaRPr>
          </a:p>
          <a:p>
            <a:pPr indent="-22752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ea typeface="DejaVu Sans"/>
              </a:rPr>
              <a:t>Once your code has hit a breakpoint you can resume execution with continue</a:t>
            </a:r>
          </a:p>
          <a:p>
            <a:pPr indent="-22752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You can delete a breakpoint using the clear command.</a:t>
            </a:r>
          </a:p>
          <a:p>
            <a:pPr indent="-22752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latin typeface="Arial"/>
            </a:endParaRPr>
          </a:p>
          <a:p>
            <a:pPr>
              <a:buClr>
                <a:schemeClr val="tx1"/>
              </a:buClr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1738" y="6356350"/>
            <a:ext cx="1655379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89223930-5089-FA43-B9F3-CB9EF0DE73E2}" type="datetime3">
              <a:rPr lang="en-US" smtClean="0">
                <a:solidFill>
                  <a:srgbClr val="FFFFFF"/>
                </a:solidFill>
              </a:rPr>
              <a:t>26 February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C26681B8-BEDA-F947-8561-66633C975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220" y="314712"/>
            <a:ext cx="7542018" cy="2345119"/>
          </a:xfrm>
          <a:prstGeom prst="rect">
            <a:avLst/>
          </a:prstGeom>
        </p:spPr>
      </p:pic>
      <p:pic>
        <p:nvPicPr>
          <p:cNvPr id="11" name="Picture 10" descr="A picture containing clock, green, sitting, black&#10;&#10;Description automatically generated">
            <a:extLst>
              <a:ext uri="{FF2B5EF4-FFF2-40B4-BE49-F238E27FC236}">
                <a16:creationId xmlns:a16="http://schemas.microsoft.com/office/drawing/2014/main" id="{6C49C5AB-5020-4047-BD24-CF8E1DDD1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220" y="5558474"/>
            <a:ext cx="3034390" cy="5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Using gdb</a:t>
            </a:r>
          </a:p>
        </p:txBody>
      </p:sp>
      <p:pic>
        <p:nvPicPr>
          <p:cNvPr id="11" name="Picture 10" descr="A picture containing screen, sitting, monitor, black&#10;&#10;Description automatically generated">
            <a:extLst>
              <a:ext uri="{FF2B5EF4-FFF2-40B4-BE49-F238E27FC236}">
                <a16:creationId xmlns:a16="http://schemas.microsoft.com/office/drawing/2014/main" id="{96414120-16A0-A14A-9FCF-4CFC4D5F5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1198826"/>
            <a:ext cx="5422392" cy="1802944"/>
          </a:xfrm>
          <a:prstGeom prst="rect">
            <a:avLst/>
          </a:prstGeom>
        </p:spPr>
      </p:pic>
      <p:pic>
        <p:nvPicPr>
          <p:cNvPr id="8" name="Picture 7" descr="A close up of a green screen&#10;&#10;Description automatically generated">
            <a:extLst>
              <a:ext uri="{FF2B5EF4-FFF2-40B4-BE49-F238E27FC236}">
                <a16:creationId xmlns:a16="http://schemas.microsoft.com/office/drawing/2014/main" id="{EB9115BF-DEFD-4442-A415-1409A6740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852" y="367808"/>
            <a:ext cx="4604627" cy="34649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4425696"/>
            <a:ext cx="7772401" cy="1727893"/>
          </a:xfrm>
        </p:spPr>
        <p:txBody>
          <a:bodyPr anchor="ctr">
            <a:noAutofit/>
          </a:bodyPr>
          <a:lstStyle/>
          <a:p>
            <a:pPr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The command </a:t>
            </a:r>
            <a:r>
              <a:rPr lang="en-US" sz="2000" spc="-1" dirty="0">
                <a:solidFill>
                  <a:schemeClr val="bg1"/>
                </a:solidFill>
                <a:latin typeface="Courier" pitchFamily="2" charset="0"/>
                <a:ea typeface="DejaVu Sans"/>
                <a:cs typeface="Calibri" panose="020F0502020204030204" pitchFamily="34" charset="0"/>
              </a:rPr>
              <a:t>step</a:t>
            </a:r>
            <a:r>
              <a:rPr lang="en-US" sz="2000" spc="-1" dirty="0">
                <a:solidFill>
                  <a:schemeClr val="bg1"/>
                </a:solidFill>
                <a:ea typeface="DejaVu Sans"/>
              </a:rPr>
              <a:t> is used to go through the program line by line.</a:t>
            </a:r>
          </a:p>
          <a:p>
            <a:pPr indent="-22752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Type </a:t>
            </a:r>
            <a:r>
              <a:rPr lang="en-US" sz="20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quit</a:t>
            </a:r>
            <a:r>
              <a:rPr lang="en-US" sz="2000" spc="-1" dirty="0">
                <a:solidFill>
                  <a:schemeClr val="bg1"/>
                </a:solidFill>
                <a:ea typeface="DejaVu Sans"/>
              </a:rPr>
              <a:t> to exit </a:t>
            </a:r>
            <a:r>
              <a:rPr lang="en-US" sz="2000" spc="-1" dirty="0" err="1">
                <a:solidFill>
                  <a:schemeClr val="bg1"/>
                </a:solidFill>
                <a:latin typeface="Courier" pitchFamily="2" charset="0"/>
                <a:ea typeface="DejaVu Sans"/>
              </a:rPr>
              <a:t>gdb</a:t>
            </a:r>
            <a:r>
              <a:rPr lang="en-US" sz="2000" spc="-1" dirty="0">
                <a:solidFill>
                  <a:schemeClr val="bg1"/>
                </a:solidFill>
                <a:ea typeface="DejaVu Sans"/>
              </a:rPr>
              <a:t>. </a:t>
            </a:r>
            <a:endParaRPr lang="en-US" sz="2000" spc="-1" dirty="0">
              <a:solidFill>
                <a:schemeClr val="bg1"/>
              </a:solidFill>
              <a:latin typeface="Arial"/>
            </a:endParaRP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33B6E4-9C30-064B-BC88-D7EA049D5913}" type="datetime3">
              <a:rPr lang="en-US" smtClean="0"/>
              <a:pPr>
                <a:spcAft>
                  <a:spcPts val="600"/>
                </a:spcAft>
              </a:pPr>
              <a:t>26 February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86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FF0275-505B-46E2-954C-0F9BBCC0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7765937" cy="5696020"/>
          </a:xfrm>
          <a:custGeom>
            <a:avLst/>
            <a:gdLst>
              <a:gd name="connsiteX0" fmla="*/ 0 w 7765937"/>
              <a:gd name="connsiteY0" fmla="*/ 0 h 5696020"/>
              <a:gd name="connsiteX1" fmla="*/ 7765937 w 7765937"/>
              <a:gd name="connsiteY1" fmla="*/ 0 h 5696020"/>
              <a:gd name="connsiteX2" fmla="*/ 5002657 w 7765937"/>
              <a:gd name="connsiteY2" fmla="*/ 5696020 h 5696020"/>
              <a:gd name="connsiteX3" fmla="*/ 0 w 7765937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5937" h="5696020">
                <a:moveTo>
                  <a:pt x="0" y="0"/>
                </a:moveTo>
                <a:lnTo>
                  <a:pt x="7765937" y="0"/>
                </a:lnTo>
                <a:lnTo>
                  <a:pt x="5002657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152" y="2331720"/>
            <a:ext cx="3527535" cy="1097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Using </a:t>
            </a:r>
            <a:r>
              <a:rPr lang="en-US" dirty="0" err="1">
                <a:solidFill>
                  <a:srgbClr val="FFFFFF"/>
                </a:solidFill>
              </a:rPr>
              <a:t>gdb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420" y="965644"/>
            <a:ext cx="4379976" cy="4767189"/>
          </a:xfrm>
        </p:spPr>
        <p:txBody>
          <a:bodyPr anchor="t">
            <a:noAutofit/>
          </a:bodyPr>
          <a:lstStyle/>
          <a:p>
            <a:pPr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Other commands include:</a:t>
            </a:r>
            <a:endParaRPr lang="en-US" sz="2400" spc="-1" dirty="0">
              <a:latin typeface="Arial"/>
            </a:endParaRPr>
          </a:p>
          <a:p>
            <a:pPr lvl="1"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 err="1">
                <a:solidFill>
                  <a:srgbClr val="000000"/>
                </a:solidFill>
                <a:latin typeface="Courier" pitchFamily="2" charset="0"/>
                <a:ea typeface="DejaVu Sans"/>
              </a:rPr>
              <a:t>backtrace</a:t>
            </a:r>
            <a:r>
              <a:rPr lang="en-US" sz="2000" spc="-1" dirty="0">
                <a:solidFill>
                  <a:srgbClr val="000000"/>
                </a:solidFill>
                <a:latin typeface="Courier" pitchFamily="2" charset="0"/>
                <a:ea typeface="DejaVu Sans"/>
              </a:rPr>
              <a:t>/</a:t>
            </a:r>
            <a:r>
              <a:rPr lang="en-US" sz="2000" spc="-1" dirty="0" err="1">
                <a:solidFill>
                  <a:srgbClr val="000000"/>
                </a:solidFill>
                <a:latin typeface="Courier" pitchFamily="2" charset="0"/>
                <a:ea typeface="DejaVu Sans"/>
              </a:rPr>
              <a:t>bt</a:t>
            </a:r>
            <a:r>
              <a:rPr lang="en-US" sz="2000" spc="-1" dirty="0">
                <a:solidFill>
                  <a:srgbClr val="000000"/>
                </a:solidFill>
                <a:latin typeface="Courier" pitchFamily="2" charset="0"/>
                <a:ea typeface="DejaVu Sans"/>
              </a:rPr>
              <a:t>: </a:t>
            </a:r>
            <a:r>
              <a:rPr lang="en-US" sz="2000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which</a:t>
            </a:r>
            <a:r>
              <a:rPr lang="en-US" sz="2000" spc="-1" dirty="0">
                <a:solidFill>
                  <a:srgbClr val="000000"/>
                </a:solidFill>
                <a:ea typeface="DejaVu Sans"/>
              </a:rPr>
              <a:t> prints out a segmentation fault stack trace.</a:t>
            </a:r>
            <a:endParaRPr lang="en-US" sz="2000" spc="-1" dirty="0">
              <a:latin typeface="Arial"/>
            </a:endParaRPr>
          </a:p>
          <a:p>
            <a:pPr lvl="1"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ourier" pitchFamily="2" charset="0"/>
                <a:ea typeface="DejaVu Sans"/>
              </a:rPr>
              <a:t>where:</a:t>
            </a:r>
            <a:r>
              <a:rPr lang="en-US" sz="2000" spc="-1" dirty="0">
                <a:solidFill>
                  <a:srgbClr val="000000"/>
                </a:solidFill>
                <a:ea typeface="DejaVu Sans"/>
              </a:rPr>
              <a:t> prints a stack trace of the current point in the program.</a:t>
            </a:r>
            <a:endParaRPr lang="en-US" sz="2000" spc="-1" dirty="0">
              <a:latin typeface="Arial"/>
            </a:endParaRPr>
          </a:p>
          <a:p>
            <a:pPr lvl="1"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ourier" pitchFamily="2" charset="0"/>
                <a:ea typeface="DejaVu Sans"/>
              </a:rPr>
              <a:t>finish: </a:t>
            </a:r>
            <a:r>
              <a:rPr lang="en-US" sz="2000" spc="-1" dirty="0">
                <a:solidFill>
                  <a:srgbClr val="000000"/>
                </a:solidFill>
                <a:ea typeface="DejaVu Sans"/>
              </a:rPr>
              <a:t>finishes execution of a function.</a:t>
            </a:r>
            <a:endParaRPr lang="en-US" sz="2000" spc="-1" dirty="0">
              <a:latin typeface="Arial"/>
            </a:endParaRPr>
          </a:p>
          <a:p>
            <a:pPr lvl="1"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Courier" pitchFamily="2" charset="0"/>
                <a:ea typeface="DejaVu Sans"/>
              </a:rPr>
              <a:t>delete</a:t>
            </a:r>
            <a:r>
              <a:rPr lang="en-US" sz="2000" spc="-1" dirty="0">
                <a:solidFill>
                  <a:srgbClr val="000000"/>
                </a:solidFill>
                <a:latin typeface="FreeMono"/>
                <a:ea typeface="DejaVu Sans"/>
              </a:rPr>
              <a:t>:</a:t>
            </a:r>
            <a:r>
              <a:rPr lang="en-US" sz="2000" spc="-1" dirty="0">
                <a:solidFill>
                  <a:srgbClr val="000000"/>
                </a:solidFill>
                <a:ea typeface="DejaVu Sans"/>
              </a:rPr>
              <a:t> like clear removes a breakpoint</a:t>
            </a:r>
            <a:endParaRPr lang="en-US" sz="2000" spc="-1" dirty="0">
              <a:latin typeface="Arial"/>
            </a:endParaRPr>
          </a:p>
          <a:p>
            <a:pPr indent="-227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ea typeface="DejaVu Sans"/>
              </a:rPr>
              <a:t>Additional documentation can be found here, https://</a:t>
            </a:r>
            <a:r>
              <a:rPr lang="en-US" sz="2400" spc="-1" dirty="0" err="1">
                <a:solidFill>
                  <a:srgbClr val="000000"/>
                </a:solidFill>
                <a:ea typeface="DejaVu Sans"/>
              </a:rPr>
              <a:t>www.gnu.org</a:t>
            </a:r>
            <a:r>
              <a:rPr lang="en-US" sz="2400" spc="-1" dirty="0">
                <a:solidFill>
                  <a:srgbClr val="000000"/>
                </a:solidFill>
                <a:ea typeface="DejaVu Sans"/>
              </a:rPr>
              <a:t>/software/</a:t>
            </a:r>
            <a:r>
              <a:rPr lang="en-US" sz="2400" spc="-1" dirty="0" err="1">
                <a:solidFill>
                  <a:srgbClr val="000000"/>
                </a:solidFill>
                <a:ea typeface="DejaVu Sans"/>
              </a:rPr>
              <a:t>gdb</a:t>
            </a:r>
            <a:r>
              <a:rPr lang="en-US" sz="2400" spc="-1" dirty="0">
                <a:solidFill>
                  <a:srgbClr val="000000"/>
                </a:solidFill>
                <a:ea typeface="DejaVu Sans"/>
              </a:rPr>
              <a:t>/documentation/</a:t>
            </a:r>
            <a:endParaRPr lang="en-US" sz="2400" spc="-1" dirty="0">
              <a:latin typeface="Arial"/>
            </a:endParaRPr>
          </a:p>
          <a:p>
            <a:pPr>
              <a:buClr>
                <a:schemeClr val="tx1"/>
              </a:buClr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95AE06-E8B4-1D4C-97B4-4BB5FC76ADB4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26 February 2020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37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lldb</a:t>
            </a:r>
            <a:r>
              <a:rPr lang="en-US" dirty="0">
                <a:solidFill>
                  <a:srgbClr val="FFFFFF"/>
                </a:solidFill>
              </a:rPr>
              <a:t> versus </a:t>
            </a:r>
            <a:r>
              <a:rPr lang="en-US" dirty="0" err="1">
                <a:solidFill>
                  <a:srgbClr val="FFFFFF"/>
                </a:solidFill>
              </a:rPr>
              <a:t>gdb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0" name="Picture 9" descr="A picture containing green, sitting, black, table&#10;&#10;Description automatically generated">
            <a:extLst>
              <a:ext uri="{FF2B5EF4-FFF2-40B4-BE49-F238E27FC236}">
                <a16:creationId xmlns:a16="http://schemas.microsoft.com/office/drawing/2014/main" id="{8E2F9384-D224-5B4B-9022-68E820CF9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" r="1" b="1"/>
          <a:stretch/>
        </p:blipFill>
        <p:spPr>
          <a:xfrm>
            <a:off x="321732" y="318351"/>
            <a:ext cx="7064120" cy="41107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4256" y="6535157"/>
            <a:ext cx="6594189" cy="27432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© 2020 Darrell Long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lldb</a:t>
            </a:r>
            <a:r>
              <a:rPr lang="en-US" sz="2000" dirty="0">
                <a:solidFill>
                  <a:srgbClr val="FFFFFF"/>
                </a:solidFill>
              </a:rPr>
              <a:t> is very similar to 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gdb</a:t>
            </a:r>
            <a:r>
              <a:rPr lang="en-US" sz="2000" dirty="0">
                <a:solidFill>
                  <a:srgbClr val="FFFFFF"/>
                </a:solidFill>
              </a:rPr>
              <a:t> in its command structure.</a:t>
            </a:r>
          </a:p>
          <a:p>
            <a:pPr lvl="1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</a:rPr>
              <a:t>More structured than </a:t>
            </a:r>
            <a:r>
              <a:rPr lang="en-US" sz="1600" dirty="0" err="1">
                <a:solidFill>
                  <a:schemeClr val="bg1"/>
                </a:solidFill>
              </a:rPr>
              <a:t>gdb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rgbClr val="FFFFFF"/>
                </a:solidFill>
              </a:rPr>
              <a:t>Commands to start process: process launch, run , r.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Breakpoints are created using:</a:t>
            </a:r>
          </a:p>
          <a:p>
            <a:pPr>
              <a:buClr>
                <a:schemeClr val="bg1"/>
              </a:buClr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9319" y="6535157"/>
            <a:ext cx="2154143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5322B9-AEBC-8E46-8C76-1CAC8997B212}" type="datetime3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 February 2020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386E9C-FD14-E946-BD03-6B3BA7BDA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34" y="4624197"/>
            <a:ext cx="10363624" cy="56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6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infer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743" y="894027"/>
            <a:ext cx="6675113" cy="4782873"/>
          </a:xfrm>
        </p:spPr>
        <p:txBody>
          <a:bodyPr anchor="ctr">
            <a:normAutofit/>
          </a:bodyPr>
          <a:lstStyle/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Similar to </a:t>
            </a:r>
            <a:r>
              <a:rPr lang="en-US" sz="2400" spc="-1" dirty="0" err="1">
                <a:solidFill>
                  <a:schemeClr val="bg1"/>
                </a:solidFill>
                <a:ea typeface="DejaVu Sans"/>
              </a:rPr>
              <a:t>Valgrind</a:t>
            </a:r>
            <a:r>
              <a:rPr lang="en-US" sz="2400" spc="-1" dirty="0">
                <a:solidFill>
                  <a:schemeClr val="bg1"/>
                </a:solidFill>
                <a:ea typeface="DejaVu Sans"/>
              </a:rPr>
              <a:t> and will pick up what the previous tool does not.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This is not installed on the university timeshare, you will have to run it on your local machine.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To install infer follow this guide                     https://</a:t>
            </a:r>
            <a:r>
              <a:rPr lang="en-US" sz="2400" spc="-1" dirty="0" err="1">
                <a:solidFill>
                  <a:schemeClr val="bg1"/>
                </a:solidFill>
                <a:ea typeface="DejaVu Sans"/>
              </a:rPr>
              <a:t>fbinfer.com</a:t>
            </a:r>
            <a:r>
              <a:rPr lang="en-US" sz="2400" spc="-1" dirty="0">
                <a:solidFill>
                  <a:schemeClr val="bg1"/>
                </a:solidFill>
                <a:ea typeface="DejaVu Sans"/>
              </a:rPr>
              <a:t>/docs/getting-</a:t>
            </a:r>
            <a:r>
              <a:rPr lang="en-US" sz="2400" spc="-1" dirty="0" err="1">
                <a:solidFill>
                  <a:schemeClr val="bg1"/>
                </a:solidFill>
                <a:ea typeface="DejaVu Sans"/>
              </a:rPr>
              <a:t>started.html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5D3C0A-39B5-3841-BF4C-BC29307C31BB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26 February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734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Using 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240" y="1780744"/>
            <a:ext cx="7654560" cy="1078128"/>
          </a:xfrm>
        </p:spPr>
        <p:txBody>
          <a:bodyPr>
            <a:normAutofit/>
          </a:bodyPr>
          <a:lstStyle/>
          <a:p>
            <a:pPr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ea typeface="DejaVu Sans"/>
              </a:rPr>
              <a:t>To run infer on a relatively simple program type </a:t>
            </a:r>
            <a:r>
              <a:rPr lang="en-US" sz="1600" spc="-1" dirty="0">
                <a:solidFill>
                  <a:srgbClr val="000000"/>
                </a:solidFill>
                <a:latin typeface="FreeMono"/>
                <a:ea typeface="DejaVu Sans"/>
              </a:rPr>
              <a:t>infer run –- clang -c </a:t>
            </a:r>
            <a:r>
              <a:rPr lang="en-US" sz="1600" spc="-1" dirty="0" err="1">
                <a:solidFill>
                  <a:srgbClr val="000000"/>
                </a:solidFill>
                <a:latin typeface="FreeMono"/>
                <a:ea typeface="DejaVu Sans"/>
              </a:rPr>
              <a:t>lrc.c</a:t>
            </a:r>
            <a:r>
              <a:rPr lang="en-US" sz="1600" spc="-1" dirty="0">
                <a:solidFill>
                  <a:srgbClr val="000000"/>
                </a:solidFill>
                <a:latin typeface="FreeMono"/>
                <a:ea typeface="DejaVu Sans"/>
              </a:rPr>
              <a:t>  </a:t>
            </a:r>
            <a:endParaRPr lang="en-US" sz="16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ea typeface="DejaVu Sans"/>
              </a:rPr>
              <a:t>If your program has no problem you should see the following.</a:t>
            </a:r>
            <a:endParaRPr lang="en-US" sz="1600" spc="-1" dirty="0">
              <a:latin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1738" y="6356350"/>
            <a:ext cx="1655379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EBAAADF8-3F42-2E47-877D-E73434740857}" type="datetime3">
              <a:rPr lang="en-US" smtClean="0">
                <a:solidFill>
                  <a:srgbClr val="FFFFFF"/>
                </a:solidFill>
              </a:rPr>
              <a:t>26 February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F6A0320-7F4E-DD4E-B8D9-38161EFEF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240" y="3440790"/>
            <a:ext cx="7937167" cy="111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6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Using infer</a:t>
            </a:r>
          </a:p>
        </p:txBody>
      </p:sp>
      <p:pic>
        <p:nvPicPr>
          <p:cNvPr id="8" name="Picture 7" descr="A close up of a screen&#10;&#10;Description automatically generated">
            <a:extLst>
              <a:ext uri="{FF2B5EF4-FFF2-40B4-BE49-F238E27FC236}">
                <a16:creationId xmlns:a16="http://schemas.microsoft.com/office/drawing/2014/main" id="{87AD9449-F53B-9C4E-99B9-B41E4C774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54849"/>
            <a:ext cx="7188199" cy="24080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1800" dirty="0"/>
              <a:t>In the case of our previous changes to </a:t>
            </a:r>
            <a:r>
              <a:rPr lang="en-US" sz="1800" dirty="0" err="1"/>
              <a:t>lrc.c</a:t>
            </a:r>
            <a:r>
              <a:rPr lang="en-US" sz="1800" dirty="0"/>
              <a:t> :</a:t>
            </a:r>
          </a:p>
          <a:p>
            <a:pPr lvl="1">
              <a:buClr>
                <a:schemeClr val="tx1"/>
              </a:buClr>
            </a:pPr>
            <a:r>
              <a:rPr lang="en-US" sz="1800" dirty="0"/>
              <a:t>Where</a:t>
            </a:r>
            <a:r>
              <a:rPr lang="en-US" sz="1800" spc="-1" dirty="0">
                <a:ea typeface="DejaVu Sans"/>
              </a:rPr>
              <a:t> we modify our program to allocate an array but don’t free it. </a:t>
            </a:r>
          </a:p>
          <a:p>
            <a:pPr>
              <a:buClr>
                <a:schemeClr val="tx1"/>
              </a:buClr>
            </a:pPr>
            <a:r>
              <a:rPr lang="en-US" sz="1800" spc="-1" dirty="0">
                <a:ea typeface="DejaVu Sans"/>
              </a:rPr>
              <a:t>Infer also reports a memory leak.</a:t>
            </a:r>
            <a:endParaRPr lang="en-US" sz="1800" spc="-1" dirty="0">
              <a:latin typeface="Arial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1738" y="6356350"/>
            <a:ext cx="1655379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973FC227-7762-154A-BF73-E2C75FDC35F7}" type="datetime3">
              <a:rPr lang="en-US" smtClean="0">
                <a:solidFill>
                  <a:srgbClr val="FFFFFF"/>
                </a:solidFill>
              </a:rPr>
              <a:t>26 February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461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FF0275-505B-46E2-954C-0F9BBCC0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7765937" cy="5696020"/>
          </a:xfrm>
          <a:custGeom>
            <a:avLst/>
            <a:gdLst>
              <a:gd name="connsiteX0" fmla="*/ 0 w 7765937"/>
              <a:gd name="connsiteY0" fmla="*/ 0 h 5696020"/>
              <a:gd name="connsiteX1" fmla="*/ 7765937 w 7765937"/>
              <a:gd name="connsiteY1" fmla="*/ 0 h 5696020"/>
              <a:gd name="connsiteX2" fmla="*/ 5002657 w 7765937"/>
              <a:gd name="connsiteY2" fmla="*/ 5696020 h 5696020"/>
              <a:gd name="connsiteX3" fmla="*/ 0 w 7765937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5937" h="5696020">
                <a:moveTo>
                  <a:pt x="0" y="0"/>
                </a:moveTo>
                <a:lnTo>
                  <a:pt x="7765937" y="0"/>
                </a:lnTo>
                <a:lnTo>
                  <a:pt x="5002657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5111496" cy="1097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Using 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4379976" cy="3547872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For more complicated programs you should create a </a:t>
            </a:r>
            <a:r>
              <a:rPr lang="en-US" sz="2000" spc="-1" dirty="0" err="1">
                <a:ea typeface="DejaVu Sans"/>
              </a:rPr>
              <a:t>Makefile</a:t>
            </a:r>
            <a:r>
              <a:rPr lang="en-US" sz="2000" spc="-1" dirty="0">
                <a:ea typeface="DejaVu Sans"/>
              </a:rPr>
              <a:t> target to run infer that looks like the following.</a:t>
            </a:r>
            <a:endParaRPr lang="en-US" sz="2000" spc="-1" dirty="0">
              <a:latin typeface="Arial"/>
            </a:endParaRPr>
          </a:p>
          <a:p>
            <a:pPr>
              <a:spcBef>
                <a:spcPts val="1001"/>
              </a:spcBef>
              <a:buClr>
                <a:schemeClr val="tx1"/>
              </a:buClr>
            </a:pPr>
            <a:endParaRPr lang="en-US" sz="20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endParaRPr lang="en-US" sz="2000" spc="-1" dirty="0">
              <a:ea typeface="DejaVu Sans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Be sure that your clean target removes the extra files generated by infer. </a:t>
            </a:r>
            <a:endParaRPr lang="en-US" sz="2000" spc="-1" dirty="0">
              <a:latin typeface="Arial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1EBE51F-8565-9545-A267-0A7625304DB9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26 February 2020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BA22B7-2B67-FA49-B6A9-A6C686E8A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91" y="3255478"/>
            <a:ext cx="9533009" cy="778841"/>
          </a:xfrm>
          <a:prstGeom prst="rect">
            <a:avLst/>
          </a:prstGeom>
        </p:spPr>
      </p:pic>
      <p:pic>
        <p:nvPicPr>
          <p:cNvPr id="13" name="Picture 12" descr="A picture containing object, clock, dark, black&#10;&#10;Description automatically generated">
            <a:extLst>
              <a:ext uri="{FF2B5EF4-FFF2-40B4-BE49-F238E27FC236}">
                <a16:creationId xmlns:a16="http://schemas.microsoft.com/office/drawing/2014/main" id="{C06A5A71-D847-6549-8D2A-3D6C81553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91" y="5003292"/>
            <a:ext cx="5898545" cy="8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33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C28E9C-75D9-734F-8836-D33DF8A5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DB451D-AB4E-B14E-A6F3-48104542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62293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3F4BEB31-AB1A-4246-A958-57CDAD50260E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t>26 February 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9F0DE5-0572-7048-B4F3-07D34A3A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38" name="Content Placeholder 3">
            <a:extLst>
              <a:ext uri="{FF2B5EF4-FFF2-40B4-BE49-F238E27FC236}">
                <a16:creationId xmlns:a16="http://schemas.microsoft.com/office/drawing/2014/main" id="{74E4E807-1A33-47FB-A5E6-74E01EF6B0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66342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9B600AA-BB02-2F43-8CF4-9CB51F9376E2}"/>
              </a:ext>
            </a:extLst>
          </p:cNvPr>
          <p:cNvSpPr/>
          <p:nvPr/>
        </p:nvSpPr>
        <p:spPr>
          <a:xfrm>
            <a:off x="5795009" y="5638667"/>
            <a:ext cx="5657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The reality is that there will always be errors that we find by testing and eliminate by debugging.</a:t>
            </a:r>
          </a:p>
          <a:p>
            <a:r>
              <a:rPr lang="en-US" sz="1100" i="1" dirty="0"/>
              <a:t>					– The Practice of Programming, by Kernighan and Pike </a:t>
            </a:r>
          </a:p>
        </p:txBody>
      </p:sp>
    </p:spTree>
    <p:extLst>
      <p:ext uri="{BB962C8B-B14F-4D97-AF65-F5344CB8AC3E}">
        <p14:creationId xmlns:p14="http://schemas.microsoft.com/office/powerpoint/2010/main" val="1552941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valgrind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743" y="894027"/>
            <a:ext cx="6675113" cy="4782873"/>
          </a:xfrm>
        </p:spPr>
        <p:txBody>
          <a:bodyPr anchor="ctr">
            <a:normAutofit/>
          </a:bodyPr>
          <a:lstStyle/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Analysis tool used to identify memory management problems.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Will tell you the location and size of memory leaks, deallocation errors, etc.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No additional compilation flags needed.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BD13D5-E17A-2043-9B6E-40CFA0A0AECE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26 February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878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FF0275-505B-46E2-954C-0F9BBCC0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7765937" cy="5696020"/>
          </a:xfrm>
          <a:custGeom>
            <a:avLst/>
            <a:gdLst>
              <a:gd name="connsiteX0" fmla="*/ 0 w 7765937"/>
              <a:gd name="connsiteY0" fmla="*/ 0 h 5696020"/>
              <a:gd name="connsiteX1" fmla="*/ 7765937 w 7765937"/>
              <a:gd name="connsiteY1" fmla="*/ 0 h 5696020"/>
              <a:gd name="connsiteX2" fmla="*/ 5002657 w 7765937"/>
              <a:gd name="connsiteY2" fmla="*/ 5696020 h 5696020"/>
              <a:gd name="connsiteX3" fmla="*/ 0 w 7765937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5937" h="5696020">
                <a:moveTo>
                  <a:pt x="0" y="0"/>
                </a:moveTo>
                <a:lnTo>
                  <a:pt x="7765937" y="0"/>
                </a:lnTo>
                <a:lnTo>
                  <a:pt x="5002657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5111496" cy="1097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Using </a:t>
            </a:r>
            <a:r>
              <a:rPr lang="en-US" dirty="0" err="1">
                <a:solidFill>
                  <a:srgbClr val="FFFFFF"/>
                </a:solidFill>
              </a:rPr>
              <a:t>valgrind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4379976" cy="3547872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Compile your program.</a:t>
            </a:r>
            <a:endParaRPr lang="en-US" sz="20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Run </a:t>
            </a:r>
            <a:r>
              <a:rPr lang="en-US" sz="2000" spc="-1" dirty="0" err="1">
                <a:latin typeface="FreeMono"/>
                <a:ea typeface="DejaVu Sans"/>
              </a:rPr>
              <a:t>valgrind</a:t>
            </a:r>
            <a:r>
              <a:rPr lang="en-US" sz="2000" spc="-1" dirty="0">
                <a:latin typeface="FreeMono"/>
                <a:ea typeface="DejaVu Sans"/>
              </a:rPr>
              <a:t> ––leak-check=yes ./executable</a:t>
            </a:r>
            <a:endParaRPr lang="en-US" sz="20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In this case there are no memory leaks.</a:t>
            </a:r>
            <a:endParaRPr lang="en-US" sz="2000" spc="-1" dirty="0">
              <a:latin typeface="Arial"/>
            </a:endParaRPr>
          </a:p>
          <a:p>
            <a:pPr>
              <a:buClr>
                <a:schemeClr val="tx1"/>
              </a:buClr>
            </a:pPr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74573B-A629-4D47-82FB-BDA624737773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26 February 2020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8" name="Picture 7" descr="A black sign with white text&#10;&#10;Description automatically generated">
            <a:extLst>
              <a:ext uri="{FF2B5EF4-FFF2-40B4-BE49-F238E27FC236}">
                <a16:creationId xmlns:a16="http://schemas.microsoft.com/office/drawing/2014/main" id="{AD8198A5-E92C-0D43-B127-4410D7C19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36" y="1232170"/>
            <a:ext cx="3878083" cy="833607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D05FCED4-8A51-9743-9AE9-8CC79B41A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37" y="2202302"/>
            <a:ext cx="3889447" cy="4017523"/>
          </a:xfrm>
          <a:prstGeom prst="rect">
            <a:avLst/>
          </a:prstGeom>
        </p:spPr>
      </p:pic>
      <p:sp>
        <p:nvSpPr>
          <p:cNvPr id="13" name="CustomShape 6">
            <a:extLst>
              <a:ext uri="{FF2B5EF4-FFF2-40B4-BE49-F238E27FC236}">
                <a16:creationId xmlns:a16="http://schemas.microsoft.com/office/drawing/2014/main" id="{DD82D59D-DF7E-D340-9CF5-AC85FF8D1A2F}"/>
              </a:ext>
            </a:extLst>
          </p:cNvPr>
          <p:cNvSpPr/>
          <p:nvPr/>
        </p:nvSpPr>
        <p:spPr>
          <a:xfrm>
            <a:off x="7691336" y="5397589"/>
            <a:ext cx="4169924" cy="361185"/>
          </a:xfrm>
          <a:prstGeom prst="rect">
            <a:avLst/>
          </a:prstGeom>
          <a:noFill/>
          <a:ln w="18360">
            <a:solidFill>
              <a:srgbClr val="ED1C2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9047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FF0275-505B-46E2-954C-0F9BBCC0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7765937" cy="5696020"/>
          </a:xfrm>
          <a:custGeom>
            <a:avLst/>
            <a:gdLst>
              <a:gd name="connsiteX0" fmla="*/ 0 w 7765937"/>
              <a:gd name="connsiteY0" fmla="*/ 0 h 5696020"/>
              <a:gd name="connsiteX1" fmla="*/ 7765937 w 7765937"/>
              <a:gd name="connsiteY1" fmla="*/ 0 h 5696020"/>
              <a:gd name="connsiteX2" fmla="*/ 5002657 w 7765937"/>
              <a:gd name="connsiteY2" fmla="*/ 5696020 h 5696020"/>
              <a:gd name="connsiteX3" fmla="*/ 0 w 7765937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5937" h="5696020">
                <a:moveTo>
                  <a:pt x="0" y="0"/>
                </a:moveTo>
                <a:lnTo>
                  <a:pt x="7765937" y="0"/>
                </a:lnTo>
                <a:lnTo>
                  <a:pt x="5002657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5111496" cy="1097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Using </a:t>
            </a:r>
            <a:r>
              <a:rPr lang="en-US" dirty="0" err="1">
                <a:solidFill>
                  <a:srgbClr val="FFFFFF"/>
                </a:solidFill>
              </a:rPr>
              <a:t>valgrind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4379976" cy="3547872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If we modify our program to allocate an array but don’t free it, </a:t>
            </a:r>
          </a:p>
          <a:p>
            <a:pPr lvl="1"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1600" spc="-1" dirty="0" err="1">
                <a:latin typeface="Courier" pitchFamily="2" charset="0"/>
                <a:ea typeface="DejaVu Sans"/>
              </a:rPr>
              <a:t>valgrind</a:t>
            </a:r>
            <a:r>
              <a:rPr lang="en-US" sz="1600" spc="-1" dirty="0">
                <a:ea typeface="DejaVu Sans"/>
              </a:rPr>
              <a:t> will report a leak.</a:t>
            </a:r>
            <a:endParaRPr lang="en-US" sz="16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It will give you the line, file, and size of the </a:t>
            </a:r>
            <a:r>
              <a:rPr lang="en-US" sz="2000" spc="-1" dirty="0" err="1">
                <a:ea typeface="DejaVu Sans"/>
              </a:rPr>
              <a:t>unfreed</a:t>
            </a:r>
            <a:r>
              <a:rPr lang="en-US" sz="2000" spc="-1" dirty="0">
                <a:ea typeface="DejaVu Sans"/>
              </a:rPr>
              <a:t> allocation. </a:t>
            </a:r>
            <a:endParaRPr lang="en-US" sz="2000" spc="-1" dirty="0">
              <a:latin typeface="Arial"/>
            </a:endParaRPr>
          </a:p>
          <a:p>
            <a:pPr>
              <a:buClr>
                <a:schemeClr val="tx1"/>
              </a:buClr>
            </a:pPr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F4FF7A7-9584-6C4C-B3A6-F704C883A8B6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26 February 2020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E20A8E5-79CD-A846-9EC3-8DF7DA55E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236" y="1331564"/>
            <a:ext cx="4470769" cy="3965146"/>
          </a:xfrm>
          <a:prstGeom prst="rect">
            <a:avLst/>
          </a:prstGeom>
        </p:spPr>
      </p:pic>
      <p:sp>
        <p:nvSpPr>
          <p:cNvPr id="12" name="CustomShape 6">
            <a:extLst>
              <a:ext uri="{FF2B5EF4-FFF2-40B4-BE49-F238E27FC236}">
                <a16:creationId xmlns:a16="http://schemas.microsoft.com/office/drawing/2014/main" id="{09B498E0-41AC-D441-947B-9DE7A290D8E0}"/>
              </a:ext>
            </a:extLst>
          </p:cNvPr>
          <p:cNvSpPr/>
          <p:nvPr/>
        </p:nvSpPr>
        <p:spPr>
          <a:xfrm>
            <a:off x="7567605" y="3932371"/>
            <a:ext cx="4388400" cy="456480"/>
          </a:xfrm>
          <a:prstGeom prst="rect">
            <a:avLst/>
          </a:prstGeom>
          <a:noFill/>
          <a:ln w="18360">
            <a:solidFill>
              <a:srgbClr val="ED1C2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297126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gprof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743" y="894027"/>
            <a:ext cx="6675113" cy="4782873"/>
          </a:xfrm>
        </p:spPr>
        <p:txBody>
          <a:bodyPr anchor="ctr">
            <a:normAutofit/>
          </a:bodyPr>
          <a:lstStyle/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Gathers timing information and statistics about your program.</a:t>
            </a:r>
            <a:endParaRPr lang="en-US" sz="2000" spc="-1" dirty="0">
              <a:solidFill>
                <a:schemeClr val="bg1"/>
              </a:solidFill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Use it to profile performance and identify bottlenecks.</a:t>
            </a:r>
            <a:endParaRPr lang="en-US" sz="2000" spc="-1" dirty="0">
              <a:solidFill>
                <a:schemeClr val="bg1"/>
              </a:solidFill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Compile your program with the </a:t>
            </a:r>
            <a:r>
              <a:rPr lang="en-US" sz="2000" spc="-1" dirty="0">
                <a:solidFill>
                  <a:schemeClr val="bg1"/>
                </a:solidFill>
                <a:latin typeface="FreeMono"/>
                <a:ea typeface="DejaVu Sans"/>
              </a:rPr>
              <a:t>-</a:t>
            </a:r>
            <a:r>
              <a:rPr lang="en-US" sz="2000" spc="-1" dirty="0" err="1">
                <a:solidFill>
                  <a:schemeClr val="bg1"/>
                </a:solidFill>
                <a:latin typeface="FreeMono"/>
                <a:ea typeface="DejaVu Sans"/>
              </a:rPr>
              <a:t>pg</a:t>
            </a:r>
            <a:r>
              <a:rPr lang="en-US" sz="2000" spc="-1" dirty="0">
                <a:solidFill>
                  <a:schemeClr val="bg1"/>
                </a:solidFill>
                <a:ea typeface="DejaVu Sans"/>
              </a:rPr>
              <a:t> option.</a:t>
            </a:r>
            <a:endParaRPr lang="en-US" sz="2000" spc="-1" dirty="0">
              <a:solidFill>
                <a:schemeClr val="bg1"/>
              </a:solidFill>
              <a:latin typeface="Arial"/>
            </a:endParaRP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This creates a file called </a:t>
            </a:r>
            <a:r>
              <a:rPr lang="en-US" sz="2000" spc="-1" dirty="0" err="1">
                <a:solidFill>
                  <a:schemeClr val="bg1"/>
                </a:solidFill>
                <a:latin typeface="FreeMono"/>
                <a:ea typeface="DejaVu Sans"/>
              </a:rPr>
              <a:t>gmon.out</a:t>
            </a:r>
            <a:r>
              <a:rPr lang="en-US" sz="2000" spc="-1" dirty="0">
                <a:solidFill>
                  <a:schemeClr val="bg1"/>
                </a:solidFill>
                <a:ea typeface="DejaVu Sans"/>
              </a:rPr>
              <a:t>.</a:t>
            </a:r>
            <a:endParaRPr lang="en-US" sz="2000" spc="-1" dirty="0">
              <a:solidFill>
                <a:schemeClr val="bg1"/>
              </a:solidFill>
              <a:latin typeface="Arial"/>
            </a:endParaRPr>
          </a:p>
          <a:p>
            <a:pPr indent="-227520">
              <a:lnSpc>
                <a:spcPct val="100000"/>
              </a:lnSpc>
              <a:spcBef>
                <a:spcPts val="1134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Like the  </a:t>
            </a:r>
            <a:r>
              <a:rPr lang="en-US" sz="2000" spc="-1" dirty="0" err="1">
                <a:solidFill>
                  <a:schemeClr val="bg1"/>
                </a:solidFill>
                <a:ea typeface="DejaVu Sans"/>
              </a:rPr>
              <a:t>Valgrind</a:t>
            </a:r>
            <a:r>
              <a:rPr lang="en-US" sz="2000" spc="-1" dirty="0">
                <a:solidFill>
                  <a:schemeClr val="bg1"/>
                </a:solidFill>
                <a:ea typeface="DejaVu Sans"/>
              </a:rPr>
              <a:t> and </a:t>
            </a:r>
            <a:r>
              <a:rPr lang="en-US" sz="2000" spc="-1" dirty="0" err="1">
                <a:solidFill>
                  <a:schemeClr val="bg1"/>
                </a:solidFill>
                <a:ea typeface="DejaVu Sans"/>
              </a:rPr>
              <a:t>Callgrind</a:t>
            </a:r>
            <a:r>
              <a:rPr lang="en-US" sz="2000" spc="-1" dirty="0">
                <a:solidFill>
                  <a:schemeClr val="bg1"/>
                </a:solidFill>
                <a:ea typeface="DejaVu Sans"/>
              </a:rPr>
              <a:t> tools.</a:t>
            </a:r>
            <a:endParaRPr lang="en-US" sz="2000" spc="-1" dirty="0">
              <a:solidFill>
                <a:schemeClr val="bg1"/>
              </a:solidFill>
              <a:latin typeface="Arial"/>
            </a:endParaRPr>
          </a:p>
          <a:p>
            <a:pPr indent="-227520">
              <a:lnSpc>
                <a:spcPct val="100000"/>
              </a:lnSpc>
              <a:spcBef>
                <a:spcPts val="1417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A handy guide can be found here: https://</a:t>
            </a:r>
            <a:r>
              <a:rPr lang="en-US" sz="2000" spc="-1" dirty="0" err="1">
                <a:solidFill>
                  <a:schemeClr val="bg1"/>
                </a:solidFill>
                <a:ea typeface="DejaVu Sans"/>
              </a:rPr>
              <a:t>users.cs.duke.edu</a:t>
            </a:r>
            <a:r>
              <a:rPr lang="en-US" sz="2000" spc="-1" dirty="0">
                <a:solidFill>
                  <a:schemeClr val="bg1"/>
                </a:solidFill>
                <a:ea typeface="DejaVu Sans"/>
              </a:rPr>
              <a:t>/~</a:t>
            </a:r>
            <a:r>
              <a:rPr lang="en-US" sz="2000" spc="-1" dirty="0" err="1">
                <a:solidFill>
                  <a:schemeClr val="bg1"/>
                </a:solidFill>
                <a:ea typeface="DejaVu Sans"/>
              </a:rPr>
              <a:t>ola</a:t>
            </a:r>
            <a:r>
              <a:rPr lang="en-US" sz="2000" spc="-1" dirty="0">
                <a:solidFill>
                  <a:schemeClr val="bg1"/>
                </a:solidFill>
                <a:ea typeface="DejaVu Sans"/>
              </a:rPr>
              <a:t>/courses/programming/</a:t>
            </a:r>
            <a:r>
              <a:rPr lang="en-US" sz="2000" spc="-1" dirty="0" err="1">
                <a:solidFill>
                  <a:schemeClr val="bg1"/>
                </a:solidFill>
                <a:ea typeface="DejaVu Sans"/>
              </a:rPr>
              <a:t>gprof.html</a:t>
            </a:r>
            <a:endParaRPr lang="en-US" sz="2000" spc="-1" dirty="0">
              <a:solidFill>
                <a:schemeClr val="bg1"/>
              </a:solidFill>
              <a:latin typeface="Arial"/>
            </a:endParaRP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88393E4-A0A4-894C-A9B1-B7AFAC4A3610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26 February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37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FF0275-505B-46E2-954C-0F9BBCC0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7765937" cy="5696020"/>
          </a:xfrm>
          <a:custGeom>
            <a:avLst/>
            <a:gdLst>
              <a:gd name="connsiteX0" fmla="*/ 0 w 7765937"/>
              <a:gd name="connsiteY0" fmla="*/ 0 h 5696020"/>
              <a:gd name="connsiteX1" fmla="*/ 7765937 w 7765937"/>
              <a:gd name="connsiteY1" fmla="*/ 0 h 5696020"/>
              <a:gd name="connsiteX2" fmla="*/ 5002657 w 7765937"/>
              <a:gd name="connsiteY2" fmla="*/ 5696020 h 5696020"/>
              <a:gd name="connsiteX3" fmla="*/ 0 w 7765937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5937" h="5696020">
                <a:moveTo>
                  <a:pt x="0" y="0"/>
                </a:moveTo>
                <a:lnTo>
                  <a:pt x="7765937" y="0"/>
                </a:lnTo>
                <a:lnTo>
                  <a:pt x="5002657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5111496" cy="1097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Using </a:t>
            </a:r>
            <a:r>
              <a:rPr lang="en-US" dirty="0" err="1">
                <a:solidFill>
                  <a:srgbClr val="FFFFFF"/>
                </a:solidFill>
              </a:rPr>
              <a:t>gprof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4379976" cy="3547872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Compile your program with the </a:t>
            </a:r>
            <a:r>
              <a:rPr lang="en-US" sz="2000" spc="-1" dirty="0">
                <a:latin typeface="FreeMono"/>
                <a:ea typeface="DejaVu Sans"/>
              </a:rPr>
              <a:t>-</a:t>
            </a:r>
            <a:r>
              <a:rPr lang="en-US" sz="2000" spc="-1" dirty="0" err="1">
                <a:latin typeface="FreeMono"/>
                <a:ea typeface="DejaVu Sans"/>
              </a:rPr>
              <a:t>pg</a:t>
            </a:r>
            <a:r>
              <a:rPr lang="en-US" sz="2000" spc="-1" dirty="0">
                <a:ea typeface="DejaVu Sans"/>
              </a:rPr>
              <a:t> flag.</a:t>
            </a:r>
            <a:endParaRPr lang="en-US" sz="20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Run your program normally.</a:t>
            </a:r>
            <a:endParaRPr lang="en-US" sz="20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Run the command </a:t>
            </a:r>
            <a:r>
              <a:rPr lang="en-US" sz="2000" spc="-1" dirty="0" err="1">
                <a:latin typeface="FreeMono"/>
                <a:ea typeface="DejaVu Sans"/>
              </a:rPr>
              <a:t>gprof</a:t>
            </a:r>
            <a:r>
              <a:rPr lang="en-US" sz="2000" spc="-1" dirty="0">
                <a:latin typeface="FreeMono"/>
                <a:ea typeface="DejaVu Sans"/>
              </a:rPr>
              <a:t> &lt;executable&gt;.</a:t>
            </a:r>
            <a:endParaRPr lang="en-US" sz="20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Interpret the output.</a:t>
            </a:r>
            <a:endParaRPr lang="en-US" sz="2000" spc="-1" dirty="0">
              <a:latin typeface="Arial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D0EED1-0D80-494F-BCF1-F9F24DECD4C9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26 February 2020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8" name="Picture 7" descr="A picture containing monitor, dark, clock, meter&#10;&#10;Description automatically generated">
            <a:extLst>
              <a:ext uri="{FF2B5EF4-FFF2-40B4-BE49-F238E27FC236}">
                <a16:creationId xmlns:a16="http://schemas.microsoft.com/office/drawing/2014/main" id="{A2E3A19B-312B-2A44-85B9-B8DF0847C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1932060"/>
            <a:ext cx="4758891" cy="1218050"/>
          </a:xfrm>
          <a:prstGeom prst="rect">
            <a:avLst/>
          </a:prstGeom>
        </p:spPr>
      </p:pic>
      <p:pic>
        <p:nvPicPr>
          <p:cNvPr id="11" name="Picture 10" descr="A picture containing object, clock, monitor, meter&#10;&#10;Description automatically generated">
            <a:extLst>
              <a:ext uri="{FF2B5EF4-FFF2-40B4-BE49-F238E27FC236}">
                <a16:creationId xmlns:a16="http://schemas.microsoft.com/office/drawing/2014/main" id="{6F943FD9-05A6-E94F-8BE1-873282C6E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28" y="4050154"/>
            <a:ext cx="4927406" cy="7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58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FF0275-505B-46E2-954C-0F9BBCC0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7765937" cy="5696020"/>
          </a:xfrm>
          <a:custGeom>
            <a:avLst/>
            <a:gdLst>
              <a:gd name="connsiteX0" fmla="*/ 0 w 7765937"/>
              <a:gd name="connsiteY0" fmla="*/ 0 h 5696020"/>
              <a:gd name="connsiteX1" fmla="*/ 7765937 w 7765937"/>
              <a:gd name="connsiteY1" fmla="*/ 0 h 5696020"/>
              <a:gd name="connsiteX2" fmla="*/ 5002657 w 7765937"/>
              <a:gd name="connsiteY2" fmla="*/ 5696020 h 5696020"/>
              <a:gd name="connsiteX3" fmla="*/ 0 w 7765937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5937" h="5696020">
                <a:moveTo>
                  <a:pt x="0" y="0"/>
                </a:moveTo>
                <a:lnTo>
                  <a:pt x="7765937" y="0"/>
                </a:lnTo>
                <a:lnTo>
                  <a:pt x="5002657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5111496" cy="1097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Using </a:t>
            </a:r>
            <a:r>
              <a:rPr lang="en-US" dirty="0" err="1">
                <a:solidFill>
                  <a:srgbClr val="FFFFFF"/>
                </a:solidFill>
              </a:rPr>
              <a:t>gprof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4379976" cy="3547872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latin typeface="Arial"/>
                <a:ea typeface="DejaVu Sans"/>
              </a:rPr>
              <a:t>The flat profile describes the timing information for each profiled function.</a:t>
            </a: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latin typeface="Arial"/>
              </a:rPr>
              <a:t>4 functions have been profiled for </a:t>
            </a:r>
            <a:r>
              <a:rPr lang="en-US" sz="2000" spc="-1" dirty="0" err="1">
                <a:latin typeface="Arial"/>
              </a:rPr>
              <a:t>lrc.c</a:t>
            </a:r>
            <a:r>
              <a:rPr lang="en-US" sz="2000" spc="-1" dirty="0">
                <a:latin typeface="Arial"/>
              </a:rPr>
              <a:t>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A03E508-EA29-0B49-BE4D-9D02396B1E78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26 February 2020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1" name="Picture 10" descr="A picture containing monitor, screen, holding, clock&#10;&#10;Description automatically generated">
            <a:extLst>
              <a:ext uri="{FF2B5EF4-FFF2-40B4-BE49-F238E27FC236}">
                <a16:creationId xmlns:a16="http://schemas.microsoft.com/office/drawing/2014/main" id="{016FE09A-CE14-A54A-ACC0-4C6F2BFCD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21" y="2559259"/>
            <a:ext cx="5341255" cy="24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45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FF0275-505B-46E2-954C-0F9BBCC0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7765937" cy="5696020"/>
          </a:xfrm>
          <a:custGeom>
            <a:avLst/>
            <a:gdLst>
              <a:gd name="connsiteX0" fmla="*/ 0 w 7765937"/>
              <a:gd name="connsiteY0" fmla="*/ 0 h 5696020"/>
              <a:gd name="connsiteX1" fmla="*/ 7765937 w 7765937"/>
              <a:gd name="connsiteY1" fmla="*/ 0 h 5696020"/>
              <a:gd name="connsiteX2" fmla="*/ 5002657 w 7765937"/>
              <a:gd name="connsiteY2" fmla="*/ 5696020 h 5696020"/>
              <a:gd name="connsiteX3" fmla="*/ 0 w 7765937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5937" h="5696020">
                <a:moveTo>
                  <a:pt x="0" y="0"/>
                </a:moveTo>
                <a:lnTo>
                  <a:pt x="7765937" y="0"/>
                </a:lnTo>
                <a:lnTo>
                  <a:pt x="5002657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5111496" cy="1097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Using </a:t>
            </a:r>
            <a:r>
              <a:rPr lang="en-US" dirty="0" err="1">
                <a:solidFill>
                  <a:srgbClr val="FFFFFF"/>
                </a:solidFill>
              </a:rPr>
              <a:t>gprof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4379976" cy="2272706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The call graph describes the callers and </a:t>
            </a:r>
            <a:r>
              <a:rPr lang="en-US" sz="2000" spc="-1" dirty="0" err="1">
                <a:ea typeface="DejaVu Sans"/>
              </a:rPr>
              <a:t>callees</a:t>
            </a:r>
            <a:r>
              <a:rPr lang="en-US" sz="2000" spc="-1" dirty="0">
                <a:ea typeface="DejaVu Sans"/>
              </a:rPr>
              <a:t> of each function.</a:t>
            </a:r>
            <a:endParaRPr lang="en-US" sz="20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For the first function, </a:t>
            </a:r>
            <a:r>
              <a:rPr lang="en-US" sz="2000" spc="-1" dirty="0" err="1">
                <a:latin typeface="FreeMono"/>
                <a:ea typeface="DejaVu Sans"/>
              </a:rPr>
              <a:t>roll_die</a:t>
            </a:r>
            <a:r>
              <a:rPr lang="en-US" sz="2000" spc="-1" dirty="0">
                <a:ea typeface="DejaVu Sans"/>
              </a:rPr>
              <a:t>, we can see it was called 19 times by the main function.</a:t>
            </a:r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B017A73-AC54-2547-B0D7-88879DDE9CD5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26 February 2020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" name="Picture 9" descr="A screen shot of a clock&#10;&#10;Description automatically generated">
            <a:extLst>
              <a:ext uri="{FF2B5EF4-FFF2-40B4-BE49-F238E27FC236}">
                <a16:creationId xmlns:a16="http://schemas.microsoft.com/office/drawing/2014/main" id="{EEBC046F-3105-3F4A-9106-E5960B3DE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72" y="2011680"/>
            <a:ext cx="5111497" cy="27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2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scan-build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743" y="894027"/>
            <a:ext cx="6675113" cy="4782873"/>
          </a:xfrm>
        </p:spPr>
        <p:txBody>
          <a:bodyPr anchor="ctr"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Static analyzers find bugs during run time.</a:t>
            </a: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Analyzes the source files compiled during build.</a:t>
            </a: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Can be used with </a:t>
            </a:r>
            <a:r>
              <a:rPr lang="en-US" sz="2400" dirty="0" err="1">
                <a:solidFill>
                  <a:schemeClr val="bg1"/>
                </a:solidFill>
              </a:rPr>
              <a:t>gcc</a:t>
            </a:r>
            <a:r>
              <a:rPr lang="en-US" sz="2400" dirty="0">
                <a:solidFill>
                  <a:schemeClr val="bg1"/>
                </a:solidFill>
              </a:rPr>
              <a:t>, make, clang etc.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5D3C0A-39B5-3841-BF4C-BC29307C31BB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26 February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75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scan-build make without bugs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7187CAE1-7A3A-AC48-A3E3-84D55096D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34" y="2761139"/>
            <a:ext cx="8593633" cy="13105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3657" y="6356350"/>
            <a:ext cx="14804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85D3C0A-39B5-3841-BF4C-BC29307C31BB}" type="datetime3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26 February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495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scan-build make with bugs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1236006-6F6A-E348-BB28-37A2FCE5D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99" y="2501457"/>
            <a:ext cx="8244836" cy="18550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3657" y="6356350"/>
            <a:ext cx="14804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85D3C0A-39B5-3841-BF4C-BC29307C31BB}" type="datetime3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26 February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41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Easy Bugs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743" y="1439694"/>
            <a:ext cx="6675113" cy="423720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Minor errors that often occur during typing.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 of bound memory access for read-ins using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scanf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Mismatched type conversions in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printf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and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scanf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().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Fixing these bugs: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Examine the most recent changes made to the code.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 all occurrences of a bug.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Tackle crashes immediately.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 traces help debug misspelled variable name errors.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8B24A5-82A3-0645-B467-BA191B104E77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26 February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412D94-4B4D-D547-95F1-76799516B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2476113"/>
            <a:ext cx="1168400" cy="304800"/>
          </a:xfrm>
          <a:prstGeom prst="rect">
            <a:avLst/>
          </a:prstGeom>
        </p:spPr>
      </p:pic>
      <p:pic>
        <p:nvPicPr>
          <p:cNvPr id="10" name="Picture 9" descr="A picture containing object, clock, player&#10;&#10;Description automatically generated">
            <a:extLst>
              <a:ext uri="{FF2B5EF4-FFF2-40B4-BE49-F238E27FC236}">
                <a16:creationId xmlns:a16="http://schemas.microsoft.com/office/drawing/2014/main" id="{AEE9F260-D4C0-6F4B-8607-E291A93A8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3216765"/>
            <a:ext cx="1168400" cy="3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3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Bug report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3657" y="6356350"/>
            <a:ext cx="14804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85D3C0A-39B5-3841-BF4C-BC29307C31BB}" type="datetime3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26 February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260FA-FF61-0640-B426-0AFA98F08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78" y="694487"/>
            <a:ext cx="8170071" cy="52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3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81278" y="1426922"/>
            <a:ext cx="5654462" cy="4448098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Debugging and testing are a major part of the coding process.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debugging tools are easier than using print statements for longer programs.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Gprof</a:t>
            </a: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spc="-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valgrind</a:t>
            </a: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debugging tools that test memory management of code.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spc="-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gdb</a:t>
            </a: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spc="-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lldb</a:t>
            </a: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the most used debugging tools for C programs.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 analyzers like scan-build can be used with make, clang etc.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400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400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FADE-7F4D-3A4A-90CE-EA2A13B3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3468" y="6356350"/>
            <a:ext cx="16862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BAAB476-EB5C-E840-9B61-3FF195296085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6F5E1-CC54-2941-A188-8DEE6818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Darrell Long 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6B0F7-66BD-564B-9073-FBFACD7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21888-E6FE-5B4E-BAF5-C17081CB23E6}"/>
              </a:ext>
            </a:extLst>
          </p:cNvPr>
          <p:cNvSpPr txBox="1"/>
          <p:nvPr/>
        </p:nvSpPr>
        <p:spPr>
          <a:xfrm>
            <a:off x="5334000" y="623392"/>
            <a:ext cx="6179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3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Hard Bugs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743" y="894027"/>
            <a:ext cx="6675113" cy="478287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have no clue about the location of the bug.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Fixing these bugs: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 around with inputs/parameters to code until bug is reproducible.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your own test conditions to check the code.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to a log file to check events that lead up to a crash.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 statistics of your code.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 records of all tests and results for bugs that take a long time to fix.</a:t>
            </a:r>
          </a:p>
          <a:p>
            <a:pPr lvl="1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8B24A5-82A3-0645-B467-BA191B104E77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26 February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05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Debugging through Printing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743" y="894027"/>
            <a:ext cx="6675113" cy="4782873"/>
          </a:xfrm>
        </p:spPr>
        <p:txBody>
          <a:bodyPr anchor="ctr">
            <a:normAutofit/>
          </a:bodyPr>
          <a:lstStyle/>
          <a:p>
            <a:pPr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The simplest form of debugging.</a:t>
            </a:r>
            <a:endParaRPr lang="en-US" sz="2400" spc="-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Simply print variable values and/or statements:</a:t>
            </a:r>
          </a:p>
          <a:p>
            <a:pPr lvl="1"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When you reach a certain point in the program.</a:t>
            </a:r>
          </a:p>
          <a:p>
            <a:pPr lvl="1"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 program into chunks.</a:t>
            </a:r>
          </a:p>
          <a:p>
            <a:pPr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Can easily get out of control and difficult to follow:</a:t>
            </a:r>
          </a:p>
          <a:p>
            <a:pPr lvl="1" indent="-22752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lengthier code.</a:t>
            </a:r>
          </a:p>
          <a:p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8B24A5-82A3-0645-B467-BA191B104E77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26 February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881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F583-B748-6D4F-83DC-6461D0D1ED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Debugging Tools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B9265AA-3044-6C4E-8AEB-58C6B88433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assert(), </a:t>
            </a:r>
            <a:r>
              <a:rPr lang="en-US" dirty="0" err="1">
                <a:latin typeface="Courier" pitchFamily="2" charset="0"/>
              </a:rPr>
              <a:t>gdb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lldb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valgrind</a:t>
            </a:r>
            <a:r>
              <a:rPr lang="en-US" dirty="0">
                <a:latin typeface="Courier" pitchFamily="2" charset="0"/>
              </a:rPr>
              <a:t>, infer, </a:t>
            </a:r>
            <a:r>
              <a:rPr lang="en-US" dirty="0" err="1">
                <a:latin typeface="Courier" pitchFamily="2" charset="0"/>
              </a:rPr>
              <a:t>gprof</a:t>
            </a:r>
            <a:r>
              <a:rPr lang="en-US" dirty="0">
                <a:latin typeface="Courier" pitchFamily="2" charset="0"/>
              </a:rPr>
              <a:t> and scan-build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48AB0-6EF3-FD4D-B3D3-9700C78C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871F7-7E03-C14E-9940-828973BC097B}" type="datetime3">
              <a:rPr lang="en-US" smtClean="0"/>
              <a:t>26 February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210C6-1190-EB4F-AB52-29F7BAD7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F4E0C-BBFE-D345-8F6E-EF04A6C9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88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assert()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743" y="894027"/>
            <a:ext cx="6675113" cy="4782873"/>
          </a:xfrm>
        </p:spPr>
        <p:txBody>
          <a:bodyPr anchor="ctr">
            <a:normAutofit/>
          </a:bodyPr>
          <a:lstStyle/>
          <a:p>
            <a:pPr marL="286830" indent="-285750">
              <a:spcBef>
                <a:spcPts val="1001"/>
              </a:spcBef>
              <a:buClr>
                <a:schemeClr val="bg1"/>
              </a:buClr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A macro used to check a given condition during runtime.</a:t>
            </a:r>
          </a:p>
          <a:p>
            <a:pPr marL="286830" indent="-285750">
              <a:spcBef>
                <a:spcPts val="1001"/>
              </a:spcBef>
              <a:buClr>
                <a:schemeClr val="bg1"/>
              </a:buClr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If the condition evaluates to false then the program exits. 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 marL="286830" indent="-285750">
              <a:spcBef>
                <a:spcPts val="1001"/>
              </a:spcBef>
              <a:buClr>
                <a:schemeClr val="bg1"/>
              </a:buClr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To use it include the header </a:t>
            </a:r>
            <a:r>
              <a:rPr lang="en-US" sz="2400" spc="-1" dirty="0" err="1">
                <a:solidFill>
                  <a:schemeClr val="bg1"/>
                </a:solidFill>
                <a:latin typeface="Courier" pitchFamily="2" charset="0"/>
                <a:ea typeface="DejaVu Sans"/>
              </a:rPr>
              <a:t>assert.h</a:t>
            </a:r>
            <a:r>
              <a:rPr lang="en-US" sz="2400" spc="-1" dirty="0">
                <a:solidFill>
                  <a:schemeClr val="bg1"/>
                </a:solidFill>
                <a:latin typeface="FreeMono"/>
                <a:ea typeface="DejaVu Sans"/>
              </a:rPr>
              <a:t>.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 marL="286830" indent="-285750">
              <a:spcBef>
                <a:spcPts val="1001"/>
              </a:spcBef>
              <a:buClr>
                <a:schemeClr val="bg1"/>
              </a:buClr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This method is more sophisticated than simply printing values.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 marL="286830" indent="-285750">
              <a:spcBef>
                <a:spcPts val="1001"/>
              </a:spcBef>
              <a:buClr>
                <a:schemeClr val="bg1"/>
              </a:buClr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It is easily turned on and off at compile time.</a:t>
            </a:r>
            <a:endParaRPr lang="en-US" sz="2400" spc="-1" dirty="0">
              <a:solidFill>
                <a:schemeClr val="bg1"/>
              </a:solidFill>
              <a:latin typeface="Arial"/>
            </a:endParaRPr>
          </a:p>
          <a:p>
            <a:pPr marL="501750" lvl="1" indent="-285750">
              <a:spcBef>
                <a:spcPts val="1001"/>
              </a:spcBef>
              <a:buClr>
                <a:schemeClr val="bg1"/>
              </a:buClr>
              <a:buSzPct val="45000"/>
            </a:pPr>
            <a:r>
              <a:rPr lang="en-US" sz="2000" spc="-1" dirty="0">
                <a:solidFill>
                  <a:schemeClr val="bg1"/>
                </a:solidFill>
                <a:ea typeface="DejaVu Sans"/>
              </a:rPr>
              <a:t>As opposed to using flags and if statements. </a:t>
            </a:r>
            <a:endParaRPr lang="en-US" sz="2000" spc="-1" dirty="0">
              <a:solidFill>
                <a:schemeClr val="bg1"/>
              </a:solidFill>
              <a:latin typeface="Arial"/>
            </a:endParaRP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8510E00-A0FC-3A41-AB4A-5BDE857BD98D}" type="datetime3">
              <a:rPr lang="en-US" sz="1050" smtClean="0">
                <a:solidFill>
                  <a:schemeClr val="tx1">
                    <a:alpha val="80000"/>
                  </a:schemeClr>
                </a:solidFill>
              </a:rPr>
              <a:t>26 February 2020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43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FF0275-505B-46E2-954C-0F9BBCC0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7765937" cy="5696020"/>
          </a:xfrm>
          <a:custGeom>
            <a:avLst/>
            <a:gdLst>
              <a:gd name="connsiteX0" fmla="*/ 0 w 7765937"/>
              <a:gd name="connsiteY0" fmla="*/ 0 h 5696020"/>
              <a:gd name="connsiteX1" fmla="*/ 7765937 w 7765937"/>
              <a:gd name="connsiteY1" fmla="*/ 0 h 5696020"/>
              <a:gd name="connsiteX2" fmla="*/ 5002657 w 7765937"/>
              <a:gd name="connsiteY2" fmla="*/ 5696020 h 5696020"/>
              <a:gd name="connsiteX3" fmla="*/ 0 w 7765937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5937" h="5696020">
                <a:moveTo>
                  <a:pt x="0" y="0"/>
                </a:moveTo>
                <a:lnTo>
                  <a:pt x="7765937" y="0"/>
                </a:lnTo>
                <a:lnTo>
                  <a:pt x="5002657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5111496" cy="10972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Using assert()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4379976" cy="3547872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Call the </a:t>
            </a:r>
            <a:r>
              <a:rPr lang="en-US" sz="2000" spc="-1" dirty="0">
                <a:latin typeface="Courier" pitchFamily="2" charset="0"/>
                <a:ea typeface="DejaVu Sans"/>
              </a:rPr>
              <a:t>assert() </a:t>
            </a:r>
            <a:r>
              <a:rPr lang="en-US" sz="2000" spc="-1" dirty="0">
                <a:ea typeface="DejaVu Sans"/>
              </a:rPr>
              <a:t>macro. </a:t>
            </a: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The input parameter is any C expression:</a:t>
            </a:r>
          </a:p>
          <a:p>
            <a:pPr lvl="1"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1600" spc="-1" dirty="0">
                <a:ea typeface="DejaVu Sans"/>
              </a:rPr>
              <a:t> Usually a conditional.</a:t>
            </a:r>
            <a:endParaRPr lang="en-US" sz="16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If the expression evaluates to </a:t>
            </a:r>
            <a:r>
              <a:rPr lang="en-US" sz="2000" spc="-1" dirty="0">
                <a:latin typeface="FreeMono"/>
                <a:ea typeface="DejaVu Sans"/>
              </a:rPr>
              <a:t>true</a:t>
            </a:r>
            <a:r>
              <a:rPr lang="en-US" sz="2000" spc="-1" dirty="0">
                <a:ea typeface="DejaVu Sans"/>
              </a:rPr>
              <a:t>, then it does nothing.</a:t>
            </a:r>
            <a:endParaRPr lang="en-US" sz="20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000" spc="-1" dirty="0">
                <a:ea typeface="DejaVu Sans"/>
              </a:rPr>
              <a:t>If it evaluates to </a:t>
            </a:r>
            <a:r>
              <a:rPr lang="en-US" sz="2000" spc="-1" dirty="0">
                <a:latin typeface="FreeMono"/>
                <a:ea typeface="DejaVu Sans"/>
              </a:rPr>
              <a:t>false</a:t>
            </a:r>
            <a:r>
              <a:rPr lang="en-US" sz="2000" spc="-1" dirty="0">
                <a:ea typeface="DejaVu Sans"/>
              </a:rPr>
              <a:t>, an error is printed to </a:t>
            </a:r>
            <a:r>
              <a:rPr lang="en-US" sz="2000" spc="-1" dirty="0">
                <a:latin typeface="FreeMono"/>
                <a:ea typeface="DejaVu Sans"/>
              </a:rPr>
              <a:t>stderr</a:t>
            </a:r>
            <a:r>
              <a:rPr lang="en-US" sz="2000" spc="-1" dirty="0">
                <a:ea typeface="DejaVu Sans"/>
              </a:rPr>
              <a:t>.</a:t>
            </a:r>
            <a:endParaRPr lang="en-US" sz="2000" spc="-1" dirty="0">
              <a:latin typeface="Arial"/>
            </a:endParaRPr>
          </a:p>
          <a:p>
            <a:pPr>
              <a:buClr>
                <a:schemeClr val="tx1"/>
              </a:buClr>
            </a:pPr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AC338F-E1C0-BB42-8B6C-CA1A9C5495F5}" type="datetime3">
              <a:rPr lang="en-US" smtClean="0">
                <a:solidFill>
                  <a:schemeClr val="bg1">
                    <a:alpha val="80000"/>
                  </a:schemeClr>
                </a:solidFill>
              </a:rPr>
              <a:t>26 February 2020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EDE62C-97C6-6D40-B388-FDBFCCBFE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20" y="2331720"/>
            <a:ext cx="4599140" cy="23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22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5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Using assert()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7639" y="4230472"/>
            <a:ext cx="8274571" cy="1946491"/>
          </a:xfrm>
        </p:spPr>
        <p:txBody>
          <a:bodyPr>
            <a:normAutofit lnSpcReduction="10000"/>
          </a:bodyPr>
          <a:lstStyle/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400" spc="-1" dirty="0">
                <a:ea typeface="DejaVu Sans"/>
              </a:rPr>
              <a:t>When the condition evaluates to false you will see an error like the one shown below.</a:t>
            </a:r>
            <a:endParaRPr lang="en-US" sz="2400" spc="-1" dirty="0">
              <a:latin typeface="Arial"/>
            </a:endParaRPr>
          </a:p>
          <a:p>
            <a:pPr indent="-227520">
              <a:spcBef>
                <a:spcPts val="1001"/>
              </a:spcBef>
              <a:buClr>
                <a:schemeClr val="tx1"/>
              </a:buClr>
              <a:buFont typeface="Arial"/>
              <a:buChar char="•"/>
            </a:pPr>
            <a:r>
              <a:rPr lang="en-US" sz="2400" spc="-1" dirty="0">
                <a:ea typeface="DejaVu Sans"/>
              </a:rPr>
              <a:t>Assertions can be disabled in two ways.</a:t>
            </a:r>
            <a:endParaRPr lang="en-US" sz="2400" spc="-1" dirty="0">
              <a:latin typeface="Arial"/>
            </a:endParaRPr>
          </a:p>
          <a:p>
            <a:pPr marL="432000" lvl="1" indent="-216000">
              <a:spcBef>
                <a:spcPts val="1001"/>
              </a:spcBef>
              <a:buClr>
                <a:schemeClr val="tx1"/>
              </a:buClr>
              <a:buSzPct val="45000"/>
              <a:buFont typeface="Wingdings" charset="2"/>
              <a:buChar char=""/>
            </a:pPr>
            <a:r>
              <a:rPr lang="en-US" spc="-1" dirty="0">
                <a:ea typeface="DejaVu Sans"/>
              </a:rPr>
              <a:t> </a:t>
            </a:r>
            <a:r>
              <a:rPr lang="en-US" sz="2000" spc="-1" dirty="0">
                <a:ea typeface="DejaVu Sans"/>
              </a:rPr>
              <a:t>Including the macro </a:t>
            </a:r>
            <a:r>
              <a:rPr lang="en-US" sz="2000" spc="-1" dirty="0">
                <a:latin typeface="FreeMono"/>
                <a:ea typeface="DejaVu Sans"/>
              </a:rPr>
              <a:t>#define NDEBUG</a:t>
            </a:r>
            <a:r>
              <a:rPr lang="en-US" sz="2000" spc="-1" dirty="0">
                <a:ea typeface="DejaVu Sans"/>
              </a:rPr>
              <a:t>.</a:t>
            </a:r>
            <a:endParaRPr lang="en-US" sz="2000" spc="-1" dirty="0">
              <a:latin typeface="Arial"/>
            </a:endParaRPr>
          </a:p>
          <a:p>
            <a:pPr marL="432000" lvl="1" indent="-216000">
              <a:spcBef>
                <a:spcPts val="1001"/>
              </a:spcBef>
              <a:buClr>
                <a:schemeClr val="tx1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ea typeface="DejaVu Sans"/>
              </a:rPr>
              <a:t> Passing the argument </a:t>
            </a:r>
            <a:r>
              <a:rPr lang="en-US" sz="2000" spc="-1" dirty="0">
                <a:latin typeface="FreeMono"/>
                <a:ea typeface="DejaVu Sans"/>
              </a:rPr>
              <a:t>-DNDEBUG</a:t>
            </a:r>
            <a:r>
              <a:rPr lang="en-US" sz="2000" spc="-1" dirty="0">
                <a:ea typeface="DejaVu Sans"/>
              </a:rPr>
              <a:t> to your compiler.</a:t>
            </a:r>
            <a:endParaRPr lang="en-US" sz="2000" spc="-1" dirty="0">
              <a:latin typeface="Arial"/>
            </a:endParaRPr>
          </a:p>
          <a:p>
            <a:pPr>
              <a:buClr>
                <a:schemeClr val="tx1"/>
              </a:buClr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1738" y="6356350"/>
            <a:ext cx="1655379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40F06A6C-2977-7C4A-A55E-E730C66140B9}" type="datetime3">
              <a:rPr lang="en-US" smtClean="0">
                <a:solidFill>
                  <a:srgbClr val="FFFFFF"/>
                </a:solidFill>
              </a:rPr>
              <a:t>26 February 2020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A picture containing sitting, table, holding, green&#10;&#10;Description automatically generated">
            <a:extLst>
              <a:ext uri="{FF2B5EF4-FFF2-40B4-BE49-F238E27FC236}">
                <a16:creationId xmlns:a16="http://schemas.microsoft.com/office/drawing/2014/main" id="{C4B778CB-7282-4041-8252-71A34C8E7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8" y="1891662"/>
            <a:ext cx="7263319" cy="17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4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1427</Words>
  <Application>Microsoft Macintosh PowerPoint</Application>
  <PresentationFormat>Widescreen</PresentationFormat>
  <Paragraphs>247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Courier</vt:lpstr>
      <vt:lpstr>FreeMono</vt:lpstr>
      <vt:lpstr>Wingdings</vt:lpstr>
      <vt:lpstr>Office Theme</vt:lpstr>
      <vt:lpstr>PowerPoint Presentation</vt:lpstr>
      <vt:lpstr>Definitions</vt:lpstr>
      <vt:lpstr>Easy Bugs</vt:lpstr>
      <vt:lpstr>Hard Bugs</vt:lpstr>
      <vt:lpstr>Debugging through Printing</vt:lpstr>
      <vt:lpstr>Debugging Tools </vt:lpstr>
      <vt:lpstr>assert()</vt:lpstr>
      <vt:lpstr>Using assert()</vt:lpstr>
      <vt:lpstr>Using assert()</vt:lpstr>
      <vt:lpstr>gdb</vt:lpstr>
      <vt:lpstr>Using gdb</vt:lpstr>
      <vt:lpstr>Using gdb</vt:lpstr>
      <vt:lpstr>Using gdb</vt:lpstr>
      <vt:lpstr>Using gdb</vt:lpstr>
      <vt:lpstr>lldb versus gdb </vt:lpstr>
      <vt:lpstr>infer</vt:lpstr>
      <vt:lpstr>Using infer</vt:lpstr>
      <vt:lpstr>Using infer</vt:lpstr>
      <vt:lpstr>Using infer</vt:lpstr>
      <vt:lpstr>valgrind</vt:lpstr>
      <vt:lpstr>Using valgrind</vt:lpstr>
      <vt:lpstr>Using valgrind</vt:lpstr>
      <vt:lpstr>gprof</vt:lpstr>
      <vt:lpstr>Using gprof</vt:lpstr>
      <vt:lpstr>Using gprof</vt:lpstr>
      <vt:lpstr>Using gprof</vt:lpstr>
      <vt:lpstr>scan-build</vt:lpstr>
      <vt:lpstr>scan-build make without bugs</vt:lpstr>
      <vt:lpstr>scan-build make with bugs</vt:lpstr>
      <vt:lpstr>Bug report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Sinjoni Mukhopadhyay</dc:creator>
  <cp:lastModifiedBy>Sinjoni Mukhopadhyay</cp:lastModifiedBy>
  <cp:revision>10</cp:revision>
  <dcterms:created xsi:type="dcterms:W3CDTF">2020-02-25T05:03:02Z</dcterms:created>
  <dcterms:modified xsi:type="dcterms:W3CDTF">2020-02-26T21:13:45Z</dcterms:modified>
</cp:coreProperties>
</file>